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9" r:id="rId3"/>
  </p:sldMasterIdLst>
  <p:notesMasterIdLst>
    <p:notesMasterId r:id="rId40"/>
  </p:notesMasterIdLst>
  <p:sldIdLst>
    <p:sldId id="257" r:id="rId4"/>
    <p:sldId id="258" r:id="rId5"/>
    <p:sldId id="277" r:id="rId6"/>
    <p:sldId id="276" r:id="rId7"/>
    <p:sldId id="278" r:id="rId8"/>
    <p:sldId id="279" r:id="rId9"/>
    <p:sldId id="280" r:id="rId10"/>
    <p:sldId id="259" r:id="rId11"/>
    <p:sldId id="281" r:id="rId12"/>
    <p:sldId id="262" r:id="rId13"/>
    <p:sldId id="283" r:id="rId14"/>
    <p:sldId id="282" r:id="rId15"/>
    <p:sldId id="284" r:id="rId16"/>
    <p:sldId id="295" r:id="rId17"/>
    <p:sldId id="285" r:id="rId18"/>
    <p:sldId id="286" r:id="rId19"/>
    <p:sldId id="287" r:id="rId20"/>
    <p:sldId id="288" r:id="rId21"/>
    <p:sldId id="289" r:id="rId22"/>
    <p:sldId id="290" r:id="rId23"/>
    <p:sldId id="292" r:id="rId24"/>
    <p:sldId id="293" r:id="rId25"/>
    <p:sldId id="291" r:id="rId26"/>
    <p:sldId id="294" r:id="rId27"/>
    <p:sldId id="275" r:id="rId28"/>
    <p:sldId id="260" r:id="rId29"/>
    <p:sldId id="263" r:id="rId30"/>
    <p:sldId id="264" r:id="rId31"/>
    <p:sldId id="265" r:id="rId32"/>
    <p:sldId id="266" r:id="rId33"/>
    <p:sldId id="269" r:id="rId34"/>
    <p:sldId id="268" r:id="rId35"/>
    <p:sldId id="272" r:id="rId36"/>
    <p:sldId id="271" r:id="rId37"/>
    <p:sldId id="273" r:id="rId38"/>
    <p:sldId id="274"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67F"/>
    <a:srgbClr val="8843F0"/>
    <a:srgbClr val="F08843"/>
    <a:srgbClr val="F9F9FC"/>
    <a:srgbClr val="FFD26E"/>
    <a:srgbClr val="11CD5D"/>
    <a:srgbClr val="43F088"/>
    <a:srgbClr val="F6A900"/>
    <a:srgbClr val="E8F4FD"/>
    <a:srgbClr val="D0EAF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979" autoAdjust="0"/>
  </p:normalViewPr>
  <p:slideViewPr>
    <p:cSldViewPr snapToGrid="0">
      <p:cViewPr varScale="1">
        <p:scale>
          <a:sx n="118" d="100"/>
          <a:sy n="118" d="100"/>
        </p:scale>
        <p:origin x="328"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viewProps" Target="viewProps.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tableStyles" Target="tableStyle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9E4AB4-83F6-4F6E-9784-9825C2934831}" type="datetimeFigureOut">
              <a:rPr lang="en-US" smtClean="0"/>
              <a:t>6/27/2022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A283D1-1101-4703-932E-1275CAA028E4}" type="slidenum">
              <a:rPr lang="en-US" smtClean="0"/>
              <a:t>‹#›</a:t>
            </a:fld>
            <a:endParaRPr lang="en-US"/>
          </a:p>
        </p:txBody>
      </p:sp>
    </p:spTree>
    <p:extLst>
      <p:ext uri="{BB962C8B-B14F-4D97-AF65-F5344CB8AC3E}">
        <p14:creationId xmlns:p14="http://schemas.microsoft.com/office/powerpoint/2010/main" val="2140656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tags" Target="../tags/tag6.xml"/><Relationship Id="rId4" Type="http://schemas.openxmlformats.org/officeDocument/2006/relationships/image" Target="../media/image1.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8.xml"/><Relationship Id="rId1" Type="http://schemas.openxmlformats.org/officeDocument/2006/relationships/tags" Target="../tags/tag1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24.xml"/><Relationship Id="rId1" Type="http://schemas.openxmlformats.org/officeDocument/2006/relationships/tags" Target="../tags/tag23.xml"/><Relationship Id="rId4" Type="http://schemas.openxmlformats.org/officeDocument/2006/relationships/image" Target="../media/image1.tif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26.xml"/><Relationship Id="rId1" Type="http://schemas.openxmlformats.org/officeDocument/2006/relationships/tags" Target="../tags/tag2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9.xml"/><Relationship Id="rId1" Type="http://schemas.openxmlformats.org/officeDocument/2006/relationships/tags" Target="../tags/tag8.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6.xml"/><Relationship Id="rId1" Type="http://schemas.openxmlformats.org/officeDocument/2006/relationships/tags" Target="../tags/tag15.xml"/><Relationship Id="rId4" Type="http://schemas.openxmlformats.org/officeDocument/2006/relationships/image" Target="../media/image1.tif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15E921F-37C4-9A4A-A306-91EB2DCEE060}"/>
              </a:ext>
            </a:extLst>
          </p:cNvPr>
          <p:cNvSpPr/>
          <p:nvPr userDrawn="1"/>
        </p:nvSpPr>
        <p:spPr bwMode="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257314"/>
              <a:gd name="connsiteY0" fmla="*/ 0 h 6858000"/>
              <a:gd name="connsiteX1" fmla="*/ 12192000 w 12257314"/>
              <a:gd name="connsiteY1" fmla="*/ 0 h 6858000"/>
              <a:gd name="connsiteX2" fmla="*/ 12257314 w 12257314"/>
              <a:gd name="connsiteY2" fmla="*/ 3265715 h 6858000"/>
              <a:gd name="connsiteX3" fmla="*/ 0 w 12257314"/>
              <a:gd name="connsiteY3" fmla="*/ 6858000 h 6858000"/>
              <a:gd name="connsiteX4" fmla="*/ 0 w 12257314"/>
              <a:gd name="connsiteY4" fmla="*/ 0 h 6858000"/>
              <a:gd name="connsiteX0" fmla="*/ 0 w 12273643"/>
              <a:gd name="connsiteY0" fmla="*/ 0 h 6858000"/>
              <a:gd name="connsiteX1" fmla="*/ 12192000 w 12273643"/>
              <a:gd name="connsiteY1" fmla="*/ 0 h 6858000"/>
              <a:gd name="connsiteX2" fmla="*/ 12273643 w 12273643"/>
              <a:gd name="connsiteY2" fmla="*/ 1632858 h 6858000"/>
              <a:gd name="connsiteX3" fmla="*/ 0 w 12273643"/>
              <a:gd name="connsiteY3" fmla="*/ 6858000 h 6858000"/>
              <a:gd name="connsiteX4" fmla="*/ 0 w 12273643"/>
              <a:gd name="connsiteY4" fmla="*/ 0 h 6858000"/>
              <a:gd name="connsiteX0" fmla="*/ 0 w 12192000"/>
              <a:gd name="connsiteY0" fmla="*/ 0 h 6858000"/>
              <a:gd name="connsiteX1" fmla="*/ 12192000 w 12192000"/>
              <a:gd name="connsiteY1" fmla="*/ 0 h 6858000"/>
              <a:gd name="connsiteX2" fmla="*/ 12192000 w 12192000"/>
              <a:gd name="connsiteY2" fmla="*/ 2400301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2192000 w 12192000"/>
              <a:gd name="connsiteY2" fmla="*/ 2367644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2367644"/>
                </a:lnTo>
                <a:lnTo>
                  <a:pt x="0" y="6858000"/>
                </a:lnTo>
                <a:lnTo>
                  <a:pt x="0" y="0"/>
                </a:lnTo>
                <a:close/>
              </a:path>
            </a:pathLst>
          </a:custGeom>
          <a:gradFill>
            <a:gsLst>
              <a:gs pos="0">
                <a:srgbClr val="307AAD"/>
              </a:gs>
              <a:gs pos="98000">
                <a:srgbClr val="307AAD">
                  <a:alpha val="85000"/>
                </a:srgbClr>
              </a:gs>
            </a:gsLst>
            <a:lin ang="0" scaled="1"/>
          </a:gradFill>
          <a:ln w="9525">
            <a:noFill/>
          </a:ln>
          <a:effectLst>
            <a:outerShdw blurRad="508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2" name="Title"/>
          <p:cNvSpPr>
            <a:spLocks noGrp="1"/>
          </p:cNvSpPr>
          <p:nvPr userDrawn="1">
            <p:ph type="ctrTitle" hasCustomPrompt="1"/>
            <p:custDataLst>
              <p:tags r:id="rId1"/>
            </p:custDataLst>
          </p:nvPr>
        </p:nvSpPr>
        <p:spPr>
          <a:xfrm>
            <a:off x="914400" y="1325880"/>
            <a:ext cx="10363200" cy="1270363"/>
          </a:xfrm>
        </p:spPr>
        <p:txBody>
          <a:bodyPr lIns="128016" tIns="64008" rIns="128016" bIns="64008" anchor="b" anchorCtr="0">
            <a:normAutofit/>
          </a:bodyPr>
          <a:lstStyle>
            <a:lvl1pPr algn="l">
              <a:spcBef>
                <a:spcPct val="0"/>
              </a:spcBef>
              <a:defRPr sz="6000" b="1" i="0">
                <a:solidFill>
                  <a:schemeClr val="bg1"/>
                </a:solidFill>
                <a:latin typeface="+mj-lt"/>
              </a:defRPr>
            </a:lvl1pPr>
          </a:lstStyle>
          <a:p>
            <a:r>
              <a:rPr lang="en-US" dirty="0"/>
              <a:t>Click to add title</a:t>
            </a:r>
          </a:p>
        </p:txBody>
      </p:sp>
      <p:sp>
        <p:nvSpPr>
          <p:cNvPr id="6" name="btfpLayoutConfig" hidden="1"/>
          <p:cNvSpPr txBox="1"/>
          <p:nvPr userDrawn="1">
            <p:custDataLst>
              <p:tags r:id="rId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overall_0_131468226384557565 columns_1_131468226384557565 </a:t>
            </a:r>
          </a:p>
        </p:txBody>
      </p:sp>
      <p:pic>
        <p:nvPicPr>
          <p:cNvPr id="11" name="Picture 10">
            <a:extLst>
              <a:ext uri="{FF2B5EF4-FFF2-40B4-BE49-F238E27FC236}">
                <a16:creationId xmlns:a16="http://schemas.microsoft.com/office/drawing/2014/main" id="{39560BEA-979F-F240-B6EA-3390DC021418}"/>
              </a:ext>
            </a:extLst>
          </p:cNvPr>
          <p:cNvPicPr>
            <a:picLocks noChangeAspect="1"/>
          </p:cNvPicPr>
          <p:nvPr userDrawn="1"/>
        </p:nvPicPr>
        <p:blipFill>
          <a:blip r:embed="rId4"/>
          <a:stretch>
            <a:fillRect/>
          </a:stretch>
        </p:blipFill>
        <p:spPr>
          <a:xfrm>
            <a:off x="8295003" y="5460574"/>
            <a:ext cx="3368631" cy="984676"/>
          </a:xfrm>
          <a:prstGeom prst="rect">
            <a:avLst/>
          </a:prstGeom>
        </p:spPr>
      </p:pic>
      <p:sp>
        <p:nvSpPr>
          <p:cNvPr id="19" name="Text Placeholder 18">
            <a:extLst>
              <a:ext uri="{FF2B5EF4-FFF2-40B4-BE49-F238E27FC236}">
                <a16:creationId xmlns:a16="http://schemas.microsoft.com/office/drawing/2014/main" id="{9F000818-D6C4-B44B-BB04-824A1FA0F648}"/>
              </a:ext>
            </a:extLst>
          </p:cNvPr>
          <p:cNvSpPr>
            <a:spLocks noGrp="1"/>
          </p:cNvSpPr>
          <p:nvPr>
            <p:ph type="body" sz="quarter" idx="10"/>
          </p:nvPr>
        </p:nvSpPr>
        <p:spPr>
          <a:xfrm>
            <a:off x="914400" y="2595563"/>
            <a:ext cx="7050088" cy="1355725"/>
          </a:xfrm>
        </p:spPr>
        <p:txBody>
          <a:bodyPr>
            <a:noAutofit/>
          </a:bodyPr>
          <a:lstStyle>
            <a:lvl1pPr>
              <a:defRPr sz="2400" b="0" i="0">
                <a:solidFill>
                  <a:schemeClr val="bg1"/>
                </a:solidFill>
                <a:latin typeface="+mj-lt"/>
              </a:defRPr>
            </a:lvl1pPr>
            <a:lvl2pPr>
              <a:defRPr sz="2400" b="0" i="0">
                <a:solidFill>
                  <a:schemeClr val="bg1"/>
                </a:solidFill>
                <a:latin typeface="Franklin Gothic Medium" panose="020B0603020102020204" pitchFamily="34" charset="0"/>
              </a:defRPr>
            </a:lvl2pPr>
            <a:lvl3pPr>
              <a:defRPr sz="2400" b="0" i="0">
                <a:solidFill>
                  <a:schemeClr val="bg1"/>
                </a:solidFill>
                <a:latin typeface="Franklin Gothic Medium" panose="020B0603020102020204" pitchFamily="34" charset="0"/>
              </a:defRPr>
            </a:lvl3pPr>
            <a:lvl4pPr>
              <a:defRPr sz="2400" b="0" i="0">
                <a:solidFill>
                  <a:schemeClr val="bg1"/>
                </a:solidFill>
                <a:latin typeface="Franklin Gothic Medium" panose="020B0603020102020204" pitchFamily="34" charset="0"/>
              </a:defRPr>
            </a:lvl4pPr>
            <a:lvl5pPr>
              <a:defRPr sz="2400" b="0" i="0">
                <a:solidFill>
                  <a:schemeClr val="bg1"/>
                </a:solidFill>
                <a:latin typeface="Franklin Gothic Medium" panose="020B0603020102020204" pitchFamily="34" charset="0"/>
              </a:defRPr>
            </a:lvl5pPr>
          </a:lstStyle>
          <a:p>
            <a:pPr lvl="0"/>
            <a:r>
              <a:rPr lang="en-US" dirty="0"/>
              <a:t>Edit Master text styles</a:t>
            </a:r>
          </a:p>
        </p:txBody>
      </p:sp>
    </p:spTree>
    <p:extLst>
      <p:ext uri="{BB962C8B-B14F-4D97-AF65-F5344CB8AC3E}">
        <p14:creationId xmlns:p14="http://schemas.microsoft.com/office/powerpoint/2010/main" val="3970480647"/>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09600" y="1600200"/>
            <a:ext cx="10912928"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Tree>
    <p:extLst>
      <p:ext uri="{BB962C8B-B14F-4D97-AF65-F5344CB8AC3E}">
        <p14:creationId xmlns:p14="http://schemas.microsoft.com/office/powerpoint/2010/main" val="262360816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155871" y="1600200"/>
            <a:ext cx="5366657"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8476A7-CA12-C345-A610-ABB0549CD094}"/>
              </a:ext>
            </a:extLst>
          </p:cNvPr>
          <p:cNvSpPr>
            <a:spLocks noGrp="1"/>
          </p:cNvSpPr>
          <p:nvPr>
            <p:ph type="body" sz="quarter" idx="10"/>
          </p:nvPr>
        </p:nvSpPr>
        <p:spPr>
          <a:xfrm>
            <a:off x="609600" y="1600200"/>
            <a:ext cx="5366657" cy="45262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6419675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p:cNvSpPr>
            <a:spLocks noGrp="1"/>
          </p:cNvSpPr>
          <p:nvPr>
            <p:ph type="title"/>
            <p:custDataLst>
              <p:tags r:id="rId1"/>
            </p:custDataLst>
          </p:nvPr>
        </p:nvSpPr>
        <p:spPr/>
        <p:txBody>
          <a:bodyPr/>
          <a:lstStyle/>
          <a:p>
            <a:r>
              <a:rPr lang="en-US"/>
              <a:t>Click to edit Master title style</a:t>
            </a:r>
          </a:p>
        </p:txBody>
      </p:sp>
      <p:sp>
        <p:nvSpPr>
          <p:cNvPr id="3" name="btfpLayoutConfig" hidden="1"/>
          <p:cNvSpPr txBox="1"/>
          <p:nvPr userDrawn="1">
            <p:custDataLst>
              <p:tags r:id="rId2"/>
            </p:custDataLst>
          </p:nvPr>
        </p:nvSpPr>
        <p:spPr bwMode="gray">
          <a:xfrm>
            <a:off x="12700" y="12700"/>
            <a:ext cx="8890000" cy="88092"/>
          </a:xfrm>
          <a:prstGeom prst="rect">
            <a:avLst/>
          </a:prstGeom>
          <a:noFill/>
        </p:spPr>
        <p:txBody>
          <a:bodyPr vert="horz" wrap="square" lIns="36000" tIns="36000" rIns="36000" bIns="36000" rtlCol="0">
            <a:spAutoFit/>
          </a:bodyPr>
          <a:lstStyle/>
          <a:p>
            <a:pPr defTabSz="711143">
              <a:spcBef>
                <a:spcPts val="1200"/>
              </a:spcBef>
            </a:pPr>
            <a:r>
              <a:rPr lang="en-US" sz="100">
                <a:solidFill>
                  <a:srgbClr val="FFFFFF">
                    <a:alpha val="0"/>
                  </a:srgbClr>
                </a:solidFill>
              </a:rPr>
              <a:t>overall_0_131959414918610113 columns_1_131959414918610113 </a:t>
            </a:r>
          </a:p>
        </p:txBody>
      </p:sp>
    </p:spTree>
    <p:extLst>
      <p:ext uri="{BB962C8B-B14F-4D97-AF65-F5344CB8AC3E}">
        <p14:creationId xmlns:p14="http://schemas.microsoft.com/office/powerpoint/2010/main" val="1284111962"/>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8882A5-1177-4245-B002-A0D960622A2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Text Placeholder 3">
            <a:extLst>
              <a:ext uri="{FF2B5EF4-FFF2-40B4-BE49-F238E27FC236}">
                <a16:creationId xmlns:a16="http://schemas.microsoft.com/office/drawing/2014/main" id="{17B2D0C5-DA42-254F-AC9D-EEE6C722D5E1}"/>
              </a:ext>
            </a:extLst>
          </p:cNvPr>
          <p:cNvSpPr>
            <a:spLocks noGrp="1"/>
          </p:cNvSpPr>
          <p:nvPr>
            <p:ph type="body" sz="quarter" idx="10"/>
          </p:nvPr>
        </p:nvSpPr>
        <p:spPr>
          <a:xfrm>
            <a:off x="612648" y="690664"/>
            <a:ext cx="8246007" cy="5476672"/>
          </a:xfrm>
        </p:spPr>
        <p:txBody>
          <a:bodyPr anchor="ctr">
            <a:normAutofit/>
          </a:bodyPr>
          <a:lstStyle>
            <a:lvl1pPr>
              <a:defRPr sz="4400" b="1" i="0">
                <a:solidFill>
                  <a:schemeClr val="bg1"/>
                </a:solidFill>
                <a:latin typeface="+mj-lt"/>
              </a:defRPr>
            </a:lvl1pPr>
            <a:lvl2pPr>
              <a:defRPr sz="4400" b="1" i="0">
                <a:solidFill>
                  <a:schemeClr val="bg1"/>
                </a:solidFill>
                <a:latin typeface="+mj-lt"/>
              </a:defRPr>
            </a:lvl2pPr>
            <a:lvl3pPr>
              <a:defRPr sz="4400" b="1" i="0">
                <a:solidFill>
                  <a:schemeClr val="bg1"/>
                </a:solidFill>
                <a:latin typeface="+mj-lt"/>
              </a:defRPr>
            </a:lvl3pPr>
            <a:lvl4pPr>
              <a:defRPr sz="4400" b="1" i="0">
                <a:solidFill>
                  <a:schemeClr val="bg1"/>
                </a:solidFill>
                <a:latin typeface="+mj-lt"/>
              </a:defRPr>
            </a:lvl4pPr>
            <a:lvl5pPr>
              <a:defRPr sz="4400" b="1" i="0">
                <a:solidFill>
                  <a:schemeClr val="bg1"/>
                </a:solidFill>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56414801"/>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8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3A9EBA-0F61-F847-8EDD-CE349804300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Rectangle 3">
            <a:extLst>
              <a:ext uri="{FF2B5EF4-FFF2-40B4-BE49-F238E27FC236}">
                <a16:creationId xmlns:a16="http://schemas.microsoft.com/office/drawing/2014/main" id="{A9E0BA94-5302-E744-8895-5CD61EC9B2DA}"/>
              </a:ext>
            </a:extLst>
          </p:cNvPr>
          <p:cNvSpPr/>
          <p:nvPr userDrawn="1"/>
        </p:nvSpPr>
        <p:spPr bwMode="gray">
          <a:xfrm>
            <a:off x="6777547" y="751889"/>
            <a:ext cx="4722746"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To create healthier</a:t>
            </a:r>
            <a:br>
              <a:rPr lang="en-US" sz="2800" b="1" i="1" dirty="0">
                <a:solidFill>
                  <a:srgbClr val="6C7379"/>
                </a:solidFill>
              </a:rPr>
            </a:br>
            <a:r>
              <a:rPr lang="en-US" sz="2800" b="1" i="1" dirty="0">
                <a:solidFill>
                  <a:srgbClr val="6C7379"/>
                </a:solidFill>
              </a:rPr>
              <a:t>communities, now and</a:t>
            </a:r>
            <a:br>
              <a:rPr lang="en-US" sz="2800" b="1" i="1" dirty="0">
                <a:solidFill>
                  <a:srgbClr val="6C7379"/>
                </a:solidFill>
              </a:rPr>
            </a:br>
            <a:r>
              <a:rPr lang="en-US" sz="2800" b="1" i="1" dirty="0">
                <a:solidFill>
                  <a:srgbClr val="6C7379"/>
                </a:solidFill>
              </a:rPr>
              <a:t>for generations to come.</a:t>
            </a:r>
            <a:endParaRPr lang="en-US" sz="2400" i="1" dirty="0">
              <a:solidFill>
                <a:srgbClr val="6C7379"/>
              </a:solidFill>
            </a:endParaRPr>
          </a:p>
        </p:txBody>
      </p:sp>
      <p:sp>
        <p:nvSpPr>
          <p:cNvPr id="5" name="Rectangle 4">
            <a:extLst>
              <a:ext uri="{FF2B5EF4-FFF2-40B4-BE49-F238E27FC236}">
                <a16:creationId xmlns:a16="http://schemas.microsoft.com/office/drawing/2014/main" id="{8EA3D1B1-D76E-9E48-852A-B5D68063598F}"/>
              </a:ext>
            </a:extLst>
          </p:cNvPr>
          <p:cNvSpPr/>
          <p:nvPr userDrawn="1"/>
        </p:nvSpPr>
        <p:spPr bwMode="gray">
          <a:xfrm>
            <a:off x="929641" y="751890"/>
            <a:ext cx="4722745"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Memorial Hermann </a:t>
            </a:r>
            <a:br>
              <a:rPr lang="en-US" sz="2800" b="1" i="1" dirty="0">
                <a:solidFill>
                  <a:srgbClr val="6C7379"/>
                </a:solidFill>
              </a:rPr>
            </a:br>
            <a:r>
              <a:rPr lang="en-US" sz="2800" b="1" i="1" dirty="0">
                <a:solidFill>
                  <a:srgbClr val="6C7379"/>
                </a:solidFill>
              </a:rPr>
              <a:t>Health System is a </a:t>
            </a:r>
            <a:br>
              <a:rPr lang="en-US" sz="2800" b="1" i="1" dirty="0">
                <a:solidFill>
                  <a:srgbClr val="6C7379"/>
                </a:solidFill>
              </a:rPr>
            </a:br>
            <a:r>
              <a:rPr lang="en-US" sz="2800" b="1" i="1" dirty="0">
                <a:solidFill>
                  <a:srgbClr val="6C7379"/>
                </a:solidFill>
              </a:rPr>
              <a:t>nonprofit, values-driven, community-owned </a:t>
            </a:r>
            <a:br>
              <a:rPr lang="en-US" sz="2800" b="1" i="1" dirty="0">
                <a:solidFill>
                  <a:srgbClr val="6C7379"/>
                </a:solidFill>
              </a:rPr>
            </a:br>
            <a:r>
              <a:rPr lang="en-US" sz="2800" b="1" i="1" dirty="0">
                <a:solidFill>
                  <a:srgbClr val="6C7379"/>
                </a:solidFill>
              </a:rPr>
              <a:t>health system dedicated </a:t>
            </a:r>
            <a:br>
              <a:rPr lang="en-US" sz="2800" b="1" i="1" dirty="0">
                <a:solidFill>
                  <a:srgbClr val="6C7379"/>
                </a:solidFill>
              </a:rPr>
            </a:br>
            <a:r>
              <a:rPr lang="en-US" sz="2800" b="1" i="1" dirty="0">
                <a:solidFill>
                  <a:srgbClr val="6C7379"/>
                </a:solidFill>
              </a:rPr>
              <a:t>to improving health.</a:t>
            </a:r>
            <a:endParaRPr lang="en-US" sz="2400" i="1" dirty="0">
              <a:solidFill>
                <a:srgbClr val="6C7379"/>
              </a:solidFill>
            </a:endParaRPr>
          </a:p>
        </p:txBody>
      </p:sp>
      <p:sp>
        <p:nvSpPr>
          <p:cNvPr id="6" name="Rectangle 5">
            <a:extLst>
              <a:ext uri="{FF2B5EF4-FFF2-40B4-BE49-F238E27FC236}">
                <a16:creationId xmlns:a16="http://schemas.microsoft.com/office/drawing/2014/main" id="{E0FA2F83-B365-DE49-97B1-4D66DD96DECD}"/>
              </a:ext>
            </a:extLst>
          </p:cNvPr>
          <p:cNvSpPr/>
          <p:nvPr userDrawn="1"/>
        </p:nvSpPr>
        <p:spPr bwMode="gray">
          <a:xfrm>
            <a:off x="8057832" y="1134110"/>
            <a:ext cx="2162175" cy="589280"/>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VISION</a:t>
            </a:r>
          </a:p>
        </p:txBody>
      </p:sp>
      <p:sp>
        <p:nvSpPr>
          <p:cNvPr id="9" name="Rectangle 8">
            <a:extLst>
              <a:ext uri="{FF2B5EF4-FFF2-40B4-BE49-F238E27FC236}">
                <a16:creationId xmlns:a16="http://schemas.microsoft.com/office/drawing/2014/main" id="{22A9BF62-0B0E-664C-8499-2083D79FE84F}"/>
              </a:ext>
            </a:extLst>
          </p:cNvPr>
          <p:cNvSpPr/>
          <p:nvPr userDrawn="1"/>
        </p:nvSpPr>
        <p:spPr bwMode="gray">
          <a:xfrm>
            <a:off x="2209925" y="1134110"/>
            <a:ext cx="2162175" cy="58928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MISSION</a:t>
            </a:r>
          </a:p>
        </p:txBody>
      </p:sp>
      <p:sp>
        <p:nvSpPr>
          <p:cNvPr id="3" name="Rectangle 2">
            <a:extLst>
              <a:ext uri="{FF2B5EF4-FFF2-40B4-BE49-F238E27FC236}">
                <a16:creationId xmlns:a16="http://schemas.microsoft.com/office/drawing/2014/main" id="{2C9E9465-5AC2-164C-8F07-0D904DD77C26}"/>
              </a:ext>
            </a:extLst>
          </p:cNvPr>
          <p:cNvSpPr/>
          <p:nvPr userDrawn="1"/>
        </p:nvSpPr>
        <p:spPr bwMode="gray">
          <a:xfrm>
            <a:off x="2953387"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0" name="Rectangle 9">
            <a:extLst>
              <a:ext uri="{FF2B5EF4-FFF2-40B4-BE49-F238E27FC236}">
                <a16:creationId xmlns:a16="http://schemas.microsoft.com/office/drawing/2014/main" id="{B80653FA-7931-5049-90E4-15EEA801688F}"/>
              </a:ext>
            </a:extLst>
          </p:cNvPr>
          <p:cNvSpPr/>
          <p:nvPr userDrawn="1"/>
        </p:nvSpPr>
        <p:spPr bwMode="gray">
          <a:xfrm>
            <a:off x="8801294"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758485745"/>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4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1AE612B-EF7B-E34B-9B33-A90E8EC676F3}"/>
              </a:ext>
            </a:extLst>
          </p:cNvPr>
          <p:cNvSpPr/>
          <p:nvPr userDrawn="1"/>
        </p:nvSpPr>
        <p:spPr bwMode="gray">
          <a:xfrm>
            <a:off x="166255" y="307571"/>
            <a:ext cx="12025745" cy="290945"/>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3" name="Triangle 2">
            <a:extLst>
              <a:ext uri="{FF2B5EF4-FFF2-40B4-BE49-F238E27FC236}">
                <a16:creationId xmlns:a16="http://schemas.microsoft.com/office/drawing/2014/main" id="{50467B44-B10B-1A42-A177-4F9106467AA3}"/>
              </a:ext>
            </a:extLst>
          </p:cNvPr>
          <p:cNvSpPr/>
          <p:nvPr userDrawn="1"/>
        </p:nvSpPr>
        <p:spPr bwMode="gray">
          <a:xfrm rot="3111950">
            <a:off x="165158" y="600631"/>
            <a:ext cx="286867" cy="132893"/>
          </a:xfrm>
          <a:prstGeom prst="triangle">
            <a:avLst>
              <a:gd name="adj" fmla="val 36706"/>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5" name="Rectangle 4">
            <a:extLst>
              <a:ext uri="{FF2B5EF4-FFF2-40B4-BE49-F238E27FC236}">
                <a16:creationId xmlns:a16="http://schemas.microsoft.com/office/drawing/2014/main" id="{4E831A51-5A34-854F-9291-64888F1FA790}"/>
              </a:ext>
            </a:extLst>
          </p:cNvPr>
          <p:cNvSpPr/>
          <p:nvPr userDrawn="1"/>
        </p:nvSpPr>
        <p:spPr bwMode="gray">
          <a:xfrm>
            <a:off x="329334" y="598516"/>
            <a:ext cx="11360727" cy="5658849"/>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cxnSp>
        <p:nvCxnSpPr>
          <p:cNvPr id="7" name="Straight Connector 6">
            <a:extLst>
              <a:ext uri="{FF2B5EF4-FFF2-40B4-BE49-F238E27FC236}">
                <a16:creationId xmlns:a16="http://schemas.microsoft.com/office/drawing/2014/main" id="{487F10A1-6926-5D46-BE02-8BF34A4A3497}"/>
              </a:ext>
            </a:extLst>
          </p:cNvPr>
          <p:cNvCxnSpPr>
            <a:cxnSpLocks/>
          </p:cNvCxnSpPr>
          <p:nvPr userDrawn="1"/>
        </p:nvCxnSpPr>
        <p:spPr bwMode="gray">
          <a:xfrm>
            <a:off x="647271" y="1611531"/>
            <a:ext cx="2104894"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id="{1F1FE166-37A4-7740-8F48-B76050161668}"/>
              </a:ext>
            </a:extLst>
          </p:cNvPr>
          <p:cNvCxnSpPr>
            <a:cxnSpLocks/>
          </p:cNvCxnSpPr>
          <p:nvPr userDrawn="1"/>
        </p:nvCxnSpPr>
        <p:spPr bwMode="gray">
          <a:xfrm>
            <a:off x="2904565" y="1611531"/>
            <a:ext cx="8417556"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sp>
        <p:nvSpPr>
          <p:cNvPr id="10" name="Rectangle 9">
            <a:extLst>
              <a:ext uri="{FF2B5EF4-FFF2-40B4-BE49-F238E27FC236}">
                <a16:creationId xmlns:a16="http://schemas.microsoft.com/office/drawing/2014/main" id="{082715B8-700F-B845-B94B-0A1CF7EE6A4A}"/>
              </a:ext>
            </a:extLst>
          </p:cNvPr>
          <p:cNvSpPr/>
          <p:nvPr userDrawn="1"/>
        </p:nvSpPr>
        <p:spPr bwMode="gray">
          <a:xfrm>
            <a:off x="5" y="2072807"/>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1" name="Rectangle 10">
            <a:extLst>
              <a:ext uri="{FF2B5EF4-FFF2-40B4-BE49-F238E27FC236}">
                <a16:creationId xmlns:a16="http://schemas.microsoft.com/office/drawing/2014/main" id="{F10074F9-3F1E-684F-A99E-5C1CD43C23AE}"/>
              </a:ext>
            </a:extLst>
          </p:cNvPr>
          <p:cNvSpPr/>
          <p:nvPr userDrawn="1"/>
        </p:nvSpPr>
        <p:spPr bwMode="gray">
          <a:xfrm>
            <a:off x="4" y="2735536"/>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2" name="Rectangle 11">
            <a:extLst>
              <a:ext uri="{FF2B5EF4-FFF2-40B4-BE49-F238E27FC236}">
                <a16:creationId xmlns:a16="http://schemas.microsoft.com/office/drawing/2014/main" id="{B43D731F-AF1D-0742-9279-1DAAD66409B2}"/>
              </a:ext>
            </a:extLst>
          </p:cNvPr>
          <p:cNvSpPr/>
          <p:nvPr userDrawn="1"/>
        </p:nvSpPr>
        <p:spPr bwMode="gray">
          <a:xfrm>
            <a:off x="1" y="3398265"/>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3" name="Rectangle 12">
            <a:extLst>
              <a:ext uri="{FF2B5EF4-FFF2-40B4-BE49-F238E27FC236}">
                <a16:creationId xmlns:a16="http://schemas.microsoft.com/office/drawing/2014/main" id="{62674D0E-5FEF-5040-A818-E8AB3907BBC0}"/>
              </a:ext>
            </a:extLst>
          </p:cNvPr>
          <p:cNvSpPr/>
          <p:nvPr userDrawn="1"/>
        </p:nvSpPr>
        <p:spPr bwMode="gray">
          <a:xfrm>
            <a:off x="0" y="4060994"/>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4" name="Rectangle 13">
            <a:extLst>
              <a:ext uri="{FF2B5EF4-FFF2-40B4-BE49-F238E27FC236}">
                <a16:creationId xmlns:a16="http://schemas.microsoft.com/office/drawing/2014/main" id="{EA5FF223-75E4-7648-A39C-B8197868CDDE}"/>
              </a:ext>
            </a:extLst>
          </p:cNvPr>
          <p:cNvSpPr/>
          <p:nvPr userDrawn="1"/>
        </p:nvSpPr>
        <p:spPr bwMode="gray">
          <a:xfrm>
            <a:off x="-1" y="4723723"/>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5" name="Rectangle 14">
            <a:extLst>
              <a:ext uri="{FF2B5EF4-FFF2-40B4-BE49-F238E27FC236}">
                <a16:creationId xmlns:a16="http://schemas.microsoft.com/office/drawing/2014/main" id="{97DC6D7F-9638-AC41-B1AD-7BC08001FBA6}"/>
              </a:ext>
            </a:extLst>
          </p:cNvPr>
          <p:cNvSpPr/>
          <p:nvPr userDrawn="1"/>
        </p:nvSpPr>
        <p:spPr bwMode="gray">
          <a:xfrm>
            <a:off x="0" y="5386452"/>
            <a:ext cx="913409"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6" name="TextBox 15">
            <a:extLst>
              <a:ext uri="{FF2B5EF4-FFF2-40B4-BE49-F238E27FC236}">
                <a16:creationId xmlns:a16="http://schemas.microsoft.com/office/drawing/2014/main" id="{E6C0B421-047E-5D4C-95CD-D66BFD26EF43}"/>
              </a:ext>
            </a:extLst>
          </p:cNvPr>
          <p:cNvSpPr txBox="1"/>
          <p:nvPr userDrawn="1"/>
        </p:nvSpPr>
        <p:spPr bwMode="gray">
          <a:xfrm>
            <a:off x="647271" y="856786"/>
            <a:ext cx="10674850" cy="490125"/>
          </a:xfrm>
          <a:prstGeom prst="rect">
            <a:avLst/>
          </a:prstGeom>
          <a:noFill/>
        </p:spPr>
        <p:txBody>
          <a:bodyPr wrap="square" lIns="36000" tIns="36000" rIns="36000" bIns="36000" rtlCol="0">
            <a:spAutoFit/>
          </a:bodyPr>
          <a:lstStyle/>
          <a:p>
            <a:pPr algn="ctr">
              <a:lnSpc>
                <a:spcPts val="1700"/>
              </a:lnSpc>
            </a:pPr>
            <a:r>
              <a:rPr lang="en-US" sz="1200" dirty="0">
                <a:solidFill>
                  <a:srgbClr val="6C7379"/>
                </a:solidFill>
                <a:latin typeface="Times New Roman" panose="02020603050405020304" pitchFamily="18" charset="0"/>
                <a:cs typeface="Times New Roman" panose="02020603050405020304" pitchFamily="18" charset="0"/>
              </a:rPr>
              <a:t>Memorial Hermann operates under a set of strategic imperatives represented by the acronym HEALTH.</a:t>
            </a:r>
            <a:br>
              <a:rPr lang="en-US" sz="1200" dirty="0">
                <a:solidFill>
                  <a:srgbClr val="6C7379"/>
                </a:solidFill>
                <a:latin typeface="Times New Roman" panose="02020603050405020304" pitchFamily="18" charset="0"/>
                <a:cs typeface="Times New Roman" panose="02020603050405020304" pitchFamily="18" charset="0"/>
              </a:rPr>
            </a:br>
            <a:r>
              <a:rPr lang="en-US" sz="1200" dirty="0">
                <a:solidFill>
                  <a:srgbClr val="6C7379"/>
                </a:solidFill>
                <a:latin typeface="Times New Roman" panose="02020603050405020304" pitchFamily="18" charset="0"/>
                <a:cs typeface="Times New Roman" panose="02020603050405020304" pitchFamily="18" charset="0"/>
              </a:rPr>
              <a:t>This strategic framework is in support of the mission and vision of the organization.</a:t>
            </a:r>
            <a:endParaRPr lang="en-US" sz="1400" dirty="0">
              <a:solidFill>
                <a:srgbClr val="000000"/>
              </a:solidFill>
            </a:endParaRPr>
          </a:p>
        </p:txBody>
      </p:sp>
      <p:sp>
        <p:nvSpPr>
          <p:cNvPr id="17" name="TextBox 16">
            <a:extLst>
              <a:ext uri="{FF2B5EF4-FFF2-40B4-BE49-F238E27FC236}">
                <a16:creationId xmlns:a16="http://schemas.microsoft.com/office/drawing/2014/main" id="{62D4E531-8868-CC45-8409-27CD269B902D}"/>
              </a:ext>
            </a:extLst>
          </p:cNvPr>
          <p:cNvSpPr txBox="1"/>
          <p:nvPr userDrawn="1"/>
        </p:nvSpPr>
        <p:spPr bwMode="gray">
          <a:xfrm>
            <a:off x="611411" y="1631574"/>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HEALTH Strategy</a:t>
            </a:r>
          </a:p>
        </p:txBody>
      </p:sp>
      <p:sp>
        <p:nvSpPr>
          <p:cNvPr id="18" name="TextBox 17">
            <a:extLst>
              <a:ext uri="{FF2B5EF4-FFF2-40B4-BE49-F238E27FC236}">
                <a16:creationId xmlns:a16="http://schemas.microsoft.com/office/drawing/2014/main" id="{8C5C400C-745A-1B48-ADF2-C85DCA5089F5}"/>
              </a:ext>
            </a:extLst>
          </p:cNvPr>
          <p:cNvSpPr txBox="1"/>
          <p:nvPr userDrawn="1"/>
        </p:nvSpPr>
        <p:spPr bwMode="gray">
          <a:xfrm>
            <a:off x="2904565" y="1623227"/>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Initiatives</a:t>
            </a:r>
          </a:p>
        </p:txBody>
      </p:sp>
      <p:sp>
        <p:nvSpPr>
          <p:cNvPr id="19" name="TextBox 18">
            <a:extLst>
              <a:ext uri="{FF2B5EF4-FFF2-40B4-BE49-F238E27FC236}">
                <a16:creationId xmlns:a16="http://schemas.microsoft.com/office/drawing/2014/main" id="{7624DD34-C5F6-3043-9FD4-77E966006B2F}"/>
              </a:ext>
            </a:extLst>
          </p:cNvPr>
          <p:cNvSpPr txBox="1"/>
          <p:nvPr userDrawn="1"/>
        </p:nvSpPr>
        <p:spPr bwMode="gray">
          <a:xfrm>
            <a:off x="445240" y="2055768"/>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0" name="TextBox 19">
            <a:extLst>
              <a:ext uri="{FF2B5EF4-FFF2-40B4-BE49-F238E27FC236}">
                <a16:creationId xmlns:a16="http://schemas.microsoft.com/office/drawing/2014/main" id="{3F9D3C6D-B370-BE44-AE1D-D2068C570750}"/>
              </a:ext>
            </a:extLst>
          </p:cNvPr>
          <p:cNvSpPr txBox="1"/>
          <p:nvPr userDrawn="1"/>
        </p:nvSpPr>
        <p:spPr bwMode="gray">
          <a:xfrm>
            <a:off x="445241" y="2723067"/>
            <a:ext cx="545477" cy="626701"/>
          </a:xfrm>
          <a:prstGeom prst="rect">
            <a:avLst/>
          </a:prstGeom>
          <a:noFill/>
        </p:spPr>
        <p:txBody>
          <a:bodyPr wrap="square" lIns="36000" tIns="36000" rIns="36000" bIns="36000" rtlCol="0">
            <a:spAutoFit/>
          </a:bodyPr>
          <a:lstStyle/>
          <a:p>
            <a:r>
              <a:rPr lang="en-US" sz="3600" b="1" dirty="0">
                <a:solidFill>
                  <a:srgbClr val="FFFFFF"/>
                </a:solidFill>
              </a:rPr>
              <a:t>E</a:t>
            </a:r>
          </a:p>
        </p:txBody>
      </p:sp>
      <p:sp>
        <p:nvSpPr>
          <p:cNvPr id="21" name="TextBox 20">
            <a:extLst>
              <a:ext uri="{FF2B5EF4-FFF2-40B4-BE49-F238E27FC236}">
                <a16:creationId xmlns:a16="http://schemas.microsoft.com/office/drawing/2014/main" id="{3650286C-8206-DF42-8BC8-EC57A4763A62}"/>
              </a:ext>
            </a:extLst>
          </p:cNvPr>
          <p:cNvSpPr txBox="1"/>
          <p:nvPr userDrawn="1"/>
        </p:nvSpPr>
        <p:spPr bwMode="gray">
          <a:xfrm>
            <a:off x="445242" y="3385900"/>
            <a:ext cx="545477" cy="626701"/>
          </a:xfrm>
          <a:prstGeom prst="rect">
            <a:avLst/>
          </a:prstGeom>
          <a:noFill/>
        </p:spPr>
        <p:txBody>
          <a:bodyPr wrap="square" lIns="36000" tIns="36000" rIns="36000" bIns="36000" rtlCol="0">
            <a:spAutoFit/>
          </a:bodyPr>
          <a:lstStyle/>
          <a:p>
            <a:r>
              <a:rPr lang="en-US" sz="3600" b="1" dirty="0">
                <a:solidFill>
                  <a:srgbClr val="FFFFFF"/>
                </a:solidFill>
              </a:rPr>
              <a:t>A</a:t>
            </a:r>
          </a:p>
        </p:txBody>
      </p:sp>
      <p:sp>
        <p:nvSpPr>
          <p:cNvPr id="22" name="TextBox 21">
            <a:extLst>
              <a:ext uri="{FF2B5EF4-FFF2-40B4-BE49-F238E27FC236}">
                <a16:creationId xmlns:a16="http://schemas.microsoft.com/office/drawing/2014/main" id="{C765091B-8177-CF48-BF95-3FD2AB6D932C}"/>
              </a:ext>
            </a:extLst>
          </p:cNvPr>
          <p:cNvSpPr txBox="1"/>
          <p:nvPr userDrawn="1"/>
        </p:nvSpPr>
        <p:spPr bwMode="gray">
          <a:xfrm>
            <a:off x="444607" y="4048630"/>
            <a:ext cx="545477" cy="626701"/>
          </a:xfrm>
          <a:prstGeom prst="rect">
            <a:avLst/>
          </a:prstGeom>
          <a:noFill/>
        </p:spPr>
        <p:txBody>
          <a:bodyPr wrap="square" lIns="36000" tIns="36000" rIns="36000" bIns="36000" rtlCol="0">
            <a:spAutoFit/>
          </a:bodyPr>
          <a:lstStyle/>
          <a:p>
            <a:r>
              <a:rPr lang="en-US" sz="3600" b="1" dirty="0">
                <a:solidFill>
                  <a:srgbClr val="FFFFFF"/>
                </a:solidFill>
              </a:rPr>
              <a:t>L</a:t>
            </a:r>
          </a:p>
        </p:txBody>
      </p:sp>
      <p:sp>
        <p:nvSpPr>
          <p:cNvPr id="23" name="TextBox 22">
            <a:extLst>
              <a:ext uri="{FF2B5EF4-FFF2-40B4-BE49-F238E27FC236}">
                <a16:creationId xmlns:a16="http://schemas.microsoft.com/office/drawing/2014/main" id="{2349AEC7-929E-C041-9D5C-85B42D27E748}"/>
              </a:ext>
            </a:extLst>
          </p:cNvPr>
          <p:cNvSpPr txBox="1"/>
          <p:nvPr userDrawn="1"/>
        </p:nvSpPr>
        <p:spPr bwMode="gray">
          <a:xfrm>
            <a:off x="444606" y="4711358"/>
            <a:ext cx="545477" cy="626701"/>
          </a:xfrm>
          <a:prstGeom prst="rect">
            <a:avLst/>
          </a:prstGeom>
          <a:noFill/>
        </p:spPr>
        <p:txBody>
          <a:bodyPr wrap="square" lIns="36000" tIns="36000" rIns="36000" bIns="36000" rtlCol="0">
            <a:spAutoFit/>
          </a:bodyPr>
          <a:lstStyle/>
          <a:p>
            <a:r>
              <a:rPr lang="en-US" sz="3600" b="1" dirty="0">
                <a:solidFill>
                  <a:srgbClr val="FFFFFF"/>
                </a:solidFill>
              </a:rPr>
              <a:t>T</a:t>
            </a:r>
          </a:p>
        </p:txBody>
      </p:sp>
      <p:sp>
        <p:nvSpPr>
          <p:cNvPr id="24" name="TextBox 23">
            <a:extLst>
              <a:ext uri="{FF2B5EF4-FFF2-40B4-BE49-F238E27FC236}">
                <a16:creationId xmlns:a16="http://schemas.microsoft.com/office/drawing/2014/main" id="{45A5BC83-1453-7247-86BE-A85272EBE206}"/>
              </a:ext>
            </a:extLst>
          </p:cNvPr>
          <p:cNvSpPr txBox="1"/>
          <p:nvPr userDrawn="1"/>
        </p:nvSpPr>
        <p:spPr bwMode="gray">
          <a:xfrm>
            <a:off x="444606" y="5374087"/>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6" name="TextBox 25">
            <a:extLst>
              <a:ext uri="{FF2B5EF4-FFF2-40B4-BE49-F238E27FC236}">
                <a16:creationId xmlns:a16="http://schemas.microsoft.com/office/drawing/2014/main" id="{8DF535AB-02B3-E747-B858-54C235BC0A79}"/>
              </a:ext>
            </a:extLst>
          </p:cNvPr>
          <p:cNvSpPr txBox="1"/>
          <p:nvPr userDrawn="1"/>
        </p:nvSpPr>
        <p:spPr bwMode="gray">
          <a:xfrm>
            <a:off x="990083" y="2134945"/>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HUMANIZE</a:t>
            </a:r>
          </a:p>
          <a:p>
            <a:r>
              <a:rPr lang="en-US" sz="1200" dirty="0">
                <a:solidFill>
                  <a:srgbClr val="6C7379"/>
                </a:solidFill>
                <a:latin typeface="Franklin Gothic Medium" panose="020B0603020102020204"/>
                <a:cs typeface="Times New Roman" panose="02020603050405020304" pitchFamily="18" charset="0"/>
              </a:rPr>
              <a:t>every experience</a:t>
            </a:r>
          </a:p>
        </p:txBody>
      </p:sp>
      <p:sp>
        <p:nvSpPr>
          <p:cNvPr id="32" name="TextBox 31">
            <a:extLst>
              <a:ext uri="{FF2B5EF4-FFF2-40B4-BE49-F238E27FC236}">
                <a16:creationId xmlns:a16="http://schemas.microsoft.com/office/drawing/2014/main" id="{2A8B20F8-30D4-3D4D-B401-50C7F2E8ADD5}"/>
              </a:ext>
            </a:extLst>
          </p:cNvPr>
          <p:cNvSpPr txBox="1"/>
          <p:nvPr userDrawn="1"/>
        </p:nvSpPr>
        <p:spPr bwMode="gray">
          <a:xfrm>
            <a:off x="990083" y="280001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ENSURE</a:t>
            </a:r>
          </a:p>
          <a:p>
            <a:r>
              <a:rPr lang="en-US" sz="1200" dirty="0">
                <a:solidFill>
                  <a:srgbClr val="6C7379"/>
                </a:solidFill>
                <a:latin typeface="Franklin Gothic Medium" panose="020B0603020102020204"/>
                <a:cs typeface="Times New Roman" panose="02020603050405020304" pitchFamily="18" charset="0"/>
              </a:rPr>
              <a:t>high-reliability care</a:t>
            </a:r>
          </a:p>
        </p:txBody>
      </p:sp>
      <p:sp>
        <p:nvSpPr>
          <p:cNvPr id="33" name="TextBox 32">
            <a:extLst>
              <a:ext uri="{FF2B5EF4-FFF2-40B4-BE49-F238E27FC236}">
                <a16:creationId xmlns:a16="http://schemas.microsoft.com/office/drawing/2014/main" id="{8A973B0C-3343-9845-AFE9-1D46CDB5771A}"/>
              </a:ext>
            </a:extLst>
          </p:cNvPr>
          <p:cNvSpPr txBox="1"/>
          <p:nvPr userDrawn="1"/>
        </p:nvSpPr>
        <p:spPr bwMode="gray">
          <a:xfrm>
            <a:off x="990083" y="3456996"/>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ALIGN</a:t>
            </a:r>
          </a:p>
          <a:p>
            <a:r>
              <a:rPr lang="en-US" sz="1200" dirty="0">
                <a:solidFill>
                  <a:srgbClr val="6C7379"/>
                </a:solidFill>
                <a:latin typeface="Franklin Gothic Medium" panose="020B0603020102020204"/>
                <a:cs typeface="Times New Roman" panose="02020603050405020304" pitchFamily="18" charset="0"/>
              </a:rPr>
              <a:t>provider network</a:t>
            </a:r>
          </a:p>
        </p:txBody>
      </p:sp>
      <p:sp>
        <p:nvSpPr>
          <p:cNvPr id="34" name="TextBox 33">
            <a:extLst>
              <a:ext uri="{FF2B5EF4-FFF2-40B4-BE49-F238E27FC236}">
                <a16:creationId xmlns:a16="http://schemas.microsoft.com/office/drawing/2014/main" id="{6C662CCB-EC7D-AD43-9DA6-28A75B7CE162}"/>
              </a:ext>
            </a:extLst>
          </p:cNvPr>
          <p:cNvSpPr txBox="1"/>
          <p:nvPr userDrawn="1"/>
        </p:nvSpPr>
        <p:spPr bwMode="gray">
          <a:xfrm>
            <a:off x="990083" y="412794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LOWER</a:t>
            </a:r>
          </a:p>
          <a:p>
            <a:r>
              <a:rPr lang="en-US" sz="1200" dirty="0">
                <a:solidFill>
                  <a:srgbClr val="6C7379"/>
                </a:solidFill>
                <a:latin typeface="Franklin Gothic Medium" panose="020B0603020102020204"/>
                <a:cs typeface="Times New Roman" panose="02020603050405020304" pitchFamily="18" charset="0"/>
              </a:rPr>
              <a:t>cost of care</a:t>
            </a:r>
          </a:p>
        </p:txBody>
      </p:sp>
      <p:sp>
        <p:nvSpPr>
          <p:cNvPr id="35" name="TextBox 34">
            <a:extLst>
              <a:ext uri="{FF2B5EF4-FFF2-40B4-BE49-F238E27FC236}">
                <a16:creationId xmlns:a16="http://schemas.microsoft.com/office/drawing/2014/main" id="{0D14D025-E907-EE46-A697-49BC31E21D1C}"/>
              </a:ext>
            </a:extLst>
          </p:cNvPr>
          <p:cNvSpPr txBox="1"/>
          <p:nvPr userDrawn="1"/>
        </p:nvSpPr>
        <p:spPr bwMode="gray">
          <a:xfrm>
            <a:off x="990083" y="4788302"/>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TRANSITION</a:t>
            </a:r>
          </a:p>
          <a:p>
            <a:r>
              <a:rPr lang="en-US" sz="1200" dirty="0">
                <a:solidFill>
                  <a:srgbClr val="6C7379"/>
                </a:solidFill>
                <a:latin typeface="Franklin Gothic Medium" panose="020B0603020102020204"/>
                <a:cs typeface="Times New Roman" panose="02020603050405020304" pitchFamily="18" charset="0"/>
              </a:rPr>
              <a:t>to value</a:t>
            </a:r>
          </a:p>
        </p:txBody>
      </p:sp>
      <p:sp>
        <p:nvSpPr>
          <p:cNvPr id="36" name="TextBox 35">
            <a:extLst>
              <a:ext uri="{FF2B5EF4-FFF2-40B4-BE49-F238E27FC236}">
                <a16:creationId xmlns:a16="http://schemas.microsoft.com/office/drawing/2014/main" id="{4FCC2625-F810-004D-AF24-FB8E3404D990}"/>
              </a:ext>
            </a:extLst>
          </p:cNvPr>
          <p:cNvSpPr txBox="1"/>
          <p:nvPr userDrawn="1"/>
        </p:nvSpPr>
        <p:spPr bwMode="gray">
          <a:xfrm>
            <a:off x="990082" y="545103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HARNESS</a:t>
            </a:r>
          </a:p>
          <a:p>
            <a:r>
              <a:rPr lang="en-US" sz="1200" dirty="0">
                <a:solidFill>
                  <a:srgbClr val="6C7379"/>
                </a:solidFill>
                <a:latin typeface="Franklin Gothic Medium" panose="020B0603020102020204"/>
                <a:cs typeface="Times New Roman" panose="02020603050405020304" pitchFamily="18" charset="0"/>
              </a:rPr>
              <a:t>smart growth</a:t>
            </a:r>
          </a:p>
        </p:txBody>
      </p:sp>
      <p:pic>
        <p:nvPicPr>
          <p:cNvPr id="37" name="Picture 36">
            <a:extLst>
              <a:ext uri="{FF2B5EF4-FFF2-40B4-BE49-F238E27FC236}">
                <a16:creationId xmlns:a16="http://schemas.microsoft.com/office/drawing/2014/main" id="{97CE161D-3260-9048-AFA7-9249D5A2756A}"/>
              </a:ext>
            </a:extLst>
          </p:cNvPr>
          <p:cNvPicPr>
            <a:picLocks noChangeAspect="1"/>
          </p:cNvPicPr>
          <p:nvPr userDrawn="1"/>
        </p:nvPicPr>
        <p:blipFill>
          <a:blip r:embed="rId2"/>
          <a:stretch>
            <a:fillRect/>
          </a:stretch>
        </p:blipFill>
        <p:spPr>
          <a:xfrm>
            <a:off x="10601505" y="6339539"/>
            <a:ext cx="1382972" cy="404253"/>
          </a:xfrm>
          <a:prstGeom prst="rect">
            <a:avLst/>
          </a:prstGeom>
        </p:spPr>
      </p:pic>
      <p:graphicFrame>
        <p:nvGraphicFramePr>
          <p:cNvPr id="42" name="Table 41">
            <a:extLst>
              <a:ext uri="{FF2B5EF4-FFF2-40B4-BE49-F238E27FC236}">
                <a16:creationId xmlns:a16="http://schemas.microsoft.com/office/drawing/2014/main" id="{3856284D-9395-F04A-9C9C-8D4238B1D9CD}"/>
              </a:ext>
            </a:extLst>
          </p:cNvPr>
          <p:cNvGraphicFramePr>
            <a:graphicFrameLocks noGrp="1"/>
          </p:cNvGraphicFramePr>
          <p:nvPr userDrawn="1">
            <p:extLst/>
          </p:nvPr>
        </p:nvGraphicFramePr>
        <p:xfrm>
          <a:off x="2904565" y="2055767"/>
          <a:ext cx="8423868" cy="3872619"/>
        </p:xfrm>
        <a:graphic>
          <a:graphicData uri="http://schemas.openxmlformats.org/drawingml/2006/table">
            <a:tbl>
              <a:tblPr firstRow="1" bandRow="1">
                <a:tableStyleId>{5C22544A-7EE6-4342-B048-85BDC9FD1C3A}</a:tableStyleId>
              </a:tblPr>
              <a:tblGrid>
                <a:gridCol w="2047550">
                  <a:extLst>
                    <a:ext uri="{9D8B030D-6E8A-4147-A177-3AD203B41FA5}">
                      <a16:colId xmlns:a16="http://schemas.microsoft.com/office/drawing/2014/main" val="3698888842"/>
                    </a:ext>
                  </a:extLst>
                </a:gridCol>
                <a:gridCol w="801914">
                  <a:extLst>
                    <a:ext uri="{9D8B030D-6E8A-4147-A177-3AD203B41FA5}">
                      <a16:colId xmlns:a16="http://schemas.microsoft.com/office/drawing/2014/main" val="1380970963"/>
                    </a:ext>
                  </a:extLst>
                </a:gridCol>
                <a:gridCol w="1362470">
                  <a:extLst>
                    <a:ext uri="{9D8B030D-6E8A-4147-A177-3AD203B41FA5}">
                      <a16:colId xmlns:a16="http://schemas.microsoft.com/office/drawing/2014/main" val="400027846"/>
                    </a:ext>
                  </a:extLst>
                </a:gridCol>
                <a:gridCol w="1365031">
                  <a:extLst>
                    <a:ext uri="{9D8B030D-6E8A-4147-A177-3AD203B41FA5}">
                      <a16:colId xmlns:a16="http://schemas.microsoft.com/office/drawing/2014/main" val="2930980051"/>
                    </a:ext>
                  </a:extLst>
                </a:gridCol>
                <a:gridCol w="799353">
                  <a:extLst>
                    <a:ext uri="{9D8B030D-6E8A-4147-A177-3AD203B41FA5}">
                      <a16:colId xmlns:a16="http://schemas.microsoft.com/office/drawing/2014/main" val="1294302905"/>
                    </a:ext>
                  </a:extLst>
                </a:gridCol>
                <a:gridCol w="2047550">
                  <a:extLst>
                    <a:ext uri="{9D8B030D-6E8A-4147-A177-3AD203B41FA5}">
                      <a16:colId xmlns:a16="http://schemas.microsoft.com/office/drawing/2014/main" val="4043599772"/>
                    </a:ext>
                  </a:extLst>
                </a:gridCol>
              </a:tblGrid>
              <a:tr h="644679">
                <a:tc>
                  <a:txBody>
                    <a:bodyPr/>
                    <a:lstStyle/>
                    <a:p>
                      <a:pPr marL="0" indent="0" algn="ctr">
                        <a:spcBef>
                          <a:spcPts val="0"/>
                        </a:spcBef>
                        <a:buNone/>
                      </a:pPr>
                      <a:r>
                        <a:rPr lang="en-US" sz="1100" b="0" i="0" dirty="0">
                          <a:solidFill>
                            <a:schemeClr val="tx2"/>
                          </a:solidFill>
                          <a:latin typeface="Times New Roman" panose="02020603050405020304" pitchFamily="18" charset="0"/>
                          <a:cs typeface="Times New Roman" panose="02020603050405020304" pitchFamily="18" charset="0"/>
                        </a:rPr>
                        <a:t>Improve </a:t>
                      </a:r>
                      <a:r>
                        <a:rPr lang="en-US" sz="1100" b="1" i="0" dirty="0">
                          <a:solidFill>
                            <a:srgbClr val="307AAD"/>
                          </a:solidFill>
                          <a:latin typeface="Times New Roman" panose="02020603050405020304" pitchFamily="18" charset="0"/>
                          <a:cs typeface="Times New Roman" panose="02020603050405020304" pitchFamily="18" charset="0"/>
                        </a:rPr>
                        <a:t>patient and</a:t>
                      </a:r>
                    </a:p>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consumer </a:t>
                      </a:r>
                      <a:r>
                        <a:rPr lang="en-US" sz="1100" b="0" i="0" dirty="0">
                          <a:solidFill>
                            <a:schemeClr val="tx2"/>
                          </a:solidFill>
                          <a:latin typeface="Times New Roman" panose="02020603050405020304" pitchFamily="18" charset="0"/>
                          <a:cs typeface="Times New Roman" panose="02020603050405020304" pitchFamily="18" charset="0"/>
                        </a:rPr>
                        <a:t>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Engage</a:t>
                      </a:r>
                      <a:r>
                        <a:rPr lang="en-US" sz="1100" b="0" i="0" dirty="0">
                          <a:solidFill>
                            <a:schemeClr val="tx2"/>
                          </a:solidFill>
                          <a:latin typeface="Times New Roman" panose="02020603050405020304" pitchFamily="18" charset="0"/>
                          <a:cs typeface="Times New Roman" panose="02020603050405020304" pitchFamily="18" charset="0"/>
                        </a:rPr>
                        <a:t> and </a:t>
                      </a:r>
                      <a:br>
                        <a:rPr lang="en-US" sz="1100" b="0" i="0" dirty="0">
                          <a:solidFill>
                            <a:schemeClr val="tx2"/>
                          </a:solidFill>
                          <a:latin typeface="Times New Roman" panose="02020603050405020304" pitchFamily="18" charset="0"/>
                          <a:cs typeface="Times New Roman" panose="02020603050405020304" pitchFamily="18" charset="0"/>
                        </a:rPr>
                      </a:br>
                      <a:r>
                        <a:rPr lang="en-US" sz="1100" b="1" i="0" dirty="0">
                          <a:solidFill>
                            <a:srgbClr val="307AAD"/>
                          </a:solidFill>
                          <a:latin typeface="Times New Roman" panose="02020603050405020304" pitchFamily="18" charset="0"/>
                          <a:cs typeface="Times New Roman" panose="02020603050405020304" pitchFamily="18" charset="0"/>
                        </a:rPr>
                        <a:t>empower</a:t>
                      </a:r>
                      <a:r>
                        <a:rPr lang="en-US" sz="1100" b="1" i="0" dirty="0">
                          <a:solidFill>
                            <a:schemeClr val="accent4"/>
                          </a:solidFill>
                          <a:latin typeface="Times New Roman" panose="02020603050405020304" pitchFamily="18" charset="0"/>
                          <a:cs typeface="Times New Roman" panose="02020603050405020304" pitchFamily="18" charset="0"/>
                        </a:rPr>
                        <a:t> </a:t>
                      </a:r>
                      <a:r>
                        <a:rPr lang="en-US" sz="1100" b="0" i="0" dirty="0">
                          <a:solidFill>
                            <a:schemeClr val="tx2"/>
                          </a:solidFill>
                          <a:latin typeface="Times New Roman" panose="02020603050405020304" pitchFamily="18" charset="0"/>
                          <a:cs typeface="Times New Roman" panose="02020603050405020304" pitchFamily="18" charset="0"/>
                        </a:rPr>
                        <a:t>workforce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100" b="0" i="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consumer-facing</a:t>
                      </a:r>
                    </a:p>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digital tools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endParaRPr lang="en-US"/>
                    </a:p>
                  </a:txBody>
                  <a:tcPr/>
                </a:tc>
                <a:tc>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IT capabilities </a:t>
                      </a:r>
                      <a:r>
                        <a:rPr lang="en-US" sz="1100" b="0" dirty="0">
                          <a:solidFill>
                            <a:schemeClr val="tx2"/>
                          </a:solidFill>
                          <a:latin typeface="Times New Roman" panose="02020603050405020304" pitchFamily="18" charset="0"/>
                          <a:cs typeface="Times New Roman" panose="02020603050405020304" pitchFamily="18" charset="0"/>
                        </a:rPr>
                        <a:t>for the patient 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extLst>
                  <a:ext uri="{0D108BD9-81ED-4DB2-BD59-A6C34878D82A}">
                    <a16:rowId xmlns:a16="http://schemas.microsoft.com/office/drawing/2014/main" val="433933633"/>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Redesign </a:t>
                      </a:r>
                      <a:r>
                        <a:rPr lang="en-US" sz="1100" b="1" dirty="0">
                          <a:solidFill>
                            <a:srgbClr val="307AAD"/>
                          </a:solidFill>
                          <a:latin typeface="Times New Roman" panose="02020603050405020304" pitchFamily="18" charset="0"/>
                          <a:cs typeface="Times New Roman" panose="02020603050405020304" pitchFamily="18" charset="0"/>
                        </a:rPr>
                        <a:t>clinical and operational processes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9846285"/>
                  </a:ext>
                </a:extLst>
              </a:tr>
              <a:tr h="649224">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Grow and integrate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primary care base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0F4A57"/>
                          </a:solidFill>
                          <a:latin typeface="Times New Roman" panose="02020603050405020304" pitchFamily="18" charset="0"/>
                          <a:cs typeface="Times New Roman" panose="02020603050405020304" pitchFamily="18" charset="0"/>
                        </a:rPr>
                        <a:t>alignment and engagement</a:t>
                      </a: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alignment and engagement</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Improve provider </a:t>
                      </a:r>
                      <a:r>
                        <a:rPr lang="en-US" sz="1100" b="1" dirty="0">
                          <a:solidFill>
                            <a:srgbClr val="307AAD"/>
                          </a:solidFill>
                          <a:latin typeface="Times New Roman" panose="02020603050405020304" pitchFamily="18" charset="0"/>
                          <a:cs typeface="Times New Roman" panose="02020603050405020304" pitchFamily="18" charset="0"/>
                        </a:rPr>
                        <a:t>technology,</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data, and analytics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48699187"/>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cost management </a:t>
                      </a:r>
                      <a:r>
                        <a:rPr lang="en-US" sz="1100" dirty="0">
                          <a:solidFill>
                            <a:schemeClr val="tx2"/>
                          </a:solidFill>
                          <a:latin typeface="Times New Roman" panose="02020603050405020304" pitchFamily="18" charset="0"/>
                          <a:cs typeface="Times New Roman" panose="02020603050405020304" pitchFamily="18" charset="0"/>
                        </a:rPr>
                        <a:t>capabilities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698849760"/>
                  </a:ext>
                </a:extLst>
              </a:tr>
              <a:tr h="644679">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Build strategic </a:t>
                      </a:r>
                      <a:r>
                        <a:rPr lang="en-US" sz="1100" b="1" dirty="0">
                          <a:solidFill>
                            <a:srgbClr val="307AAD"/>
                          </a:solidFill>
                          <a:latin typeface="Times New Roman" panose="02020603050405020304" pitchFamily="18" charset="0"/>
                          <a:cs typeface="Times New Roman" panose="02020603050405020304" pitchFamily="18" charset="0"/>
                        </a:rPr>
                        <a:t>partnerships</a:t>
                      </a:r>
                      <a:br>
                        <a:rPr lang="en-US" sz="1100" b="1" dirty="0">
                          <a:solidFill>
                            <a:srgbClr val="307AAD"/>
                          </a:solidFill>
                          <a:latin typeface="Times New Roman" panose="02020603050405020304" pitchFamily="18" charset="0"/>
                          <a:cs typeface="Times New Roman" panose="02020603050405020304" pitchFamily="18" charset="0"/>
                        </a:rPr>
                      </a:br>
                      <a:r>
                        <a:rPr lang="en-US" sz="1100" b="1" dirty="0">
                          <a:solidFill>
                            <a:srgbClr val="307AAD"/>
                          </a:solidFill>
                          <a:latin typeface="Times New Roman" panose="02020603050405020304" pitchFamily="18" charset="0"/>
                          <a:cs typeface="Times New Roman" panose="02020603050405020304" pitchFamily="18" charset="0"/>
                        </a:rPr>
                        <a:t> along the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risk models, grow covered lives</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Develop </a:t>
                      </a:r>
                      <a:r>
                        <a:rPr lang="en-US" sz="1100" b="1" dirty="0">
                          <a:solidFill>
                            <a:srgbClr val="307AAD"/>
                          </a:solidFill>
                          <a:latin typeface="Times New Roman" panose="02020603050405020304" pitchFamily="18" charset="0"/>
                          <a:cs typeface="Times New Roman" panose="02020603050405020304" pitchFamily="18" charset="0"/>
                        </a:rPr>
                        <a:t>community care </a:t>
                      </a:r>
                      <a:r>
                        <a:rPr lang="en-US" sz="1100" dirty="0">
                          <a:solidFill>
                            <a:schemeClr val="tx2"/>
                          </a:solidFill>
                          <a:latin typeface="Times New Roman" panose="02020603050405020304" pitchFamily="18" charset="0"/>
                          <a:cs typeface="Times New Roman" panose="02020603050405020304" pitchFamily="18" charset="0"/>
                        </a:rPr>
                        <a:t>models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712112872"/>
                  </a:ext>
                </a:extLst>
              </a:tr>
              <a:tr h="644679">
                <a:tc gridSpan="2">
                  <a:txBody>
                    <a:bodyPr/>
                    <a:lstStyle/>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Optimize service lines </a:t>
                      </a:r>
                      <a:r>
                        <a:rPr lang="en-US" sz="1100" dirty="0">
                          <a:solidFill>
                            <a:schemeClr val="tx2"/>
                          </a:solidFill>
                          <a:latin typeface="Times New Roman" panose="02020603050405020304" pitchFamily="18" charset="0"/>
                          <a:cs typeface="Times New Roman" panose="02020603050405020304" pitchFamily="18" charset="0"/>
                        </a:rPr>
                        <a:t>across </a:t>
                      </a:r>
                      <a:br>
                        <a:rPr lang="en-US" sz="1100" dirty="0">
                          <a:solidFill>
                            <a:schemeClr val="tx2"/>
                          </a:solidFill>
                          <a:latin typeface="Times New Roman" panose="02020603050405020304" pitchFamily="18" charset="0"/>
                          <a:cs typeface="Times New Roman" panose="02020603050405020304" pitchFamily="18" charset="0"/>
                        </a:rPr>
                      </a:br>
                      <a:r>
                        <a:rPr lang="en-US" sz="1100" dirty="0">
                          <a:solidFill>
                            <a:schemeClr val="tx2"/>
                          </a:solidFill>
                          <a:latin typeface="Times New Roman" panose="02020603050405020304" pitchFamily="18" charset="0"/>
                          <a:cs typeface="Times New Roman" panose="02020603050405020304" pitchFamily="18" charset="0"/>
                        </a:rPr>
                        <a:t>the care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Optimize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outpatient</a:t>
                      </a:r>
                      <a:r>
                        <a:rPr lang="en-US" sz="1100" dirty="0">
                          <a:solidFill>
                            <a:schemeClr val="tx2"/>
                          </a:solidFill>
                          <a:latin typeface="Times New Roman" panose="02020603050405020304" pitchFamily="18" charset="0"/>
                          <a:cs typeface="Times New Roman" panose="02020603050405020304" pitchFamily="18" charset="0"/>
                        </a:rPr>
                        <a:t> capabilities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Align </a:t>
                      </a:r>
                      <a:r>
                        <a:rPr lang="en-US" sz="1100" b="1" dirty="0">
                          <a:solidFill>
                            <a:srgbClr val="307AAD"/>
                          </a:solidFill>
                          <a:latin typeface="Times New Roman" panose="02020603050405020304" pitchFamily="18" charset="0"/>
                          <a:cs typeface="Times New Roman" panose="02020603050405020304" pitchFamily="18" charset="0"/>
                        </a:rPr>
                        <a:t>organizational structure, incentives, and metrics</a:t>
                      </a:r>
                      <a:r>
                        <a:rPr lang="en-US" sz="1100" b="1" dirty="0">
                          <a:solidFill>
                            <a:srgbClr val="0F4A57"/>
                          </a:solidFill>
                          <a:latin typeface="Times New Roman" panose="02020603050405020304" pitchFamily="18" charset="0"/>
                          <a:cs typeface="Times New Roman" panose="02020603050405020304" pitchFamily="18" charset="0"/>
                        </a:rPr>
                        <a:t> </a:t>
                      </a:r>
                      <a:r>
                        <a:rPr lang="en-US" sz="1100" dirty="0">
                          <a:solidFill>
                            <a:schemeClr val="tx2"/>
                          </a:solidFill>
                          <a:latin typeface="Times New Roman" panose="02020603050405020304" pitchFamily="18" charset="0"/>
                          <a:cs typeface="Times New Roman" panose="02020603050405020304" pitchFamily="18" charset="0"/>
                        </a:rPr>
                        <a:t>to support strategy</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034543782"/>
                  </a:ext>
                </a:extLst>
              </a:tr>
            </a:tbl>
          </a:graphicData>
        </a:graphic>
      </p:graphicFrame>
      <p:sp>
        <p:nvSpPr>
          <p:cNvPr id="43" name="TextBox 42">
            <a:extLst>
              <a:ext uri="{FF2B5EF4-FFF2-40B4-BE49-F238E27FC236}">
                <a16:creationId xmlns:a16="http://schemas.microsoft.com/office/drawing/2014/main" id="{AFB09A0C-FA4A-3B4F-A668-A15258BD2B3B}"/>
              </a:ext>
            </a:extLst>
          </p:cNvPr>
          <p:cNvSpPr txBox="1"/>
          <p:nvPr userDrawn="1"/>
        </p:nvSpPr>
        <p:spPr bwMode="gray">
          <a:xfrm>
            <a:off x="244853" y="322727"/>
            <a:ext cx="2722652" cy="257369"/>
          </a:xfrm>
          <a:prstGeom prst="rect">
            <a:avLst/>
          </a:prstGeom>
          <a:noFill/>
        </p:spPr>
        <p:txBody>
          <a:bodyPr wrap="square" lIns="36000" tIns="36000" rIns="36000" bIns="36000" rtlCol="0" anchor="ctr">
            <a:spAutoFit/>
          </a:bodyPr>
          <a:lstStyle/>
          <a:p>
            <a:r>
              <a:rPr lang="en-US" sz="1200" dirty="0">
                <a:solidFill>
                  <a:srgbClr val="FFFFFF"/>
                </a:solidFill>
                <a:latin typeface="Franklin Gothic Medium" panose="020B0603020102020204"/>
                <a:cs typeface="Times New Roman" panose="02020603050405020304" pitchFamily="18" charset="0"/>
              </a:rPr>
              <a:t>STRATEGIC PRIORITES</a:t>
            </a:r>
          </a:p>
        </p:txBody>
      </p:sp>
    </p:spTree>
    <p:extLst>
      <p:ext uri="{BB962C8B-B14F-4D97-AF65-F5344CB8AC3E}">
        <p14:creationId xmlns:p14="http://schemas.microsoft.com/office/powerpoint/2010/main" val="2210531757"/>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blank"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515018"/>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15E921F-37C4-9A4A-A306-91EB2DCEE060}"/>
              </a:ext>
            </a:extLst>
          </p:cNvPr>
          <p:cNvSpPr/>
          <p:nvPr userDrawn="1"/>
        </p:nvSpPr>
        <p:spPr bwMode="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257314"/>
              <a:gd name="connsiteY0" fmla="*/ 0 h 6858000"/>
              <a:gd name="connsiteX1" fmla="*/ 12192000 w 12257314"/>
              <a:gd name="connsiteY1" fmla="*/ 0 h 6858000"/>
              <a:gd name="connsiteX2" fmla="*/ 12257314 w 12257314"/>
              <a:gd name="connsiteY2" fmla="*/ 3265715 h 6858000"/>
              <a:gd name="connsiteX3" fmla="*/ 0 w 12257314"/>
              <a:gd name="connsiteY3" fmla="*/ 6858000 h 6858000"/>
              <a:gd name="connsiteX4" fmla="*/ 0 w 12257314"/>
              <a:gd name="connsiteY4" fmla="*/ 0 h 6858000"/>
              <a:gd name="connsiteX0" fmla="*/ 0 w 12273643"/>
              <a:gd name="connsiteY0" fmla="*/ 0 h 6858000"/>
              <a:gd name="connsiteX1" fmla="*/ 12192000 w 12273643"/>
              <a:gd name="connsiteY1" fmla="*/ 0 h 6858000"/>
              <a:gd name="connsiteX2" fmla="*/ 12273643 w 12273643"/>
              <a:gd name="connsiteY2" fmla="*/ 1632858 h 6858000"/>
              <a:gd name="connsiteX3" fmla="*/ 0 w 12273643"/>
              <a:gd name="connsiteY3" fmla="*/ 6858000 h 6858000"/>
              <a:gd name="connsiteX4" fmla="*/ 0 w 12273643"/>
              <a:gd name="connsiteY4" fmla="*/ 0 h 6858000"/>
              <a:gd name="connsiteX0" fmla="*/ 0 w 12192000"/>
              <a:gd name="connsiteY0" fmla="*/ 0 h 6858000"/>
              <a:gd name="connsiteX1" fmla="*/ 12192000 w 12192000"/>
              <a:gd name="connsiteY1" fmla="*/ 0 h 6858000"/>
              <a:gd name="connsiteX2" fmla="*/ 12192000 w 12192000"/>
              <a:gd name="connsiteY2" fmla="*/ 2400301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2192000 w 12192000"/>
              <a:gd name="connsiteY2" fmla="*/ 2367644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2367644"/>
                </a:lnTo>
                <a:lnTo>
                  <a:pt x="0" y="6858000"/>
                </a:lnTo>
                <a:lnTo>
                  <a:pt x="0" y="0"/>
                </a:lnTo>
                <a:close/>
              </a:path>
            </a:pathLst>
          </a:custGeom>
          <a:gradFill>
            <a:gsLst>
              <a:gs pos="0">
                <a:srgbClr val="307AAD"/>
              </a:gs>
              <a:gs pos="98000">
                <a:srgbClr val="307AAD">
                  <a:alpha val="85000"/>
                </a:srgbClr>
              </a:gs>
            </a:gsLst>
            <a:lin ang="0" scaled="1"/>
          </a:gradFill>
          <a:ln w="9525">
            <a:noFill/>
          </a:ln>
          <a:effectLst>
            <a:outerShdw blurRad="508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2" name="Title"/>
          <p:cNvSpPr>
            <a:spLocks noGrp="1"/>
          </p:cNvSpPr>
          <p:nvPr userDrawn="1">
            <p:ph type="ctrTitle" hasCustomPrompt="1"/>
            <p:custDataLst>
              <p:tags r:id="rId1"/>
            </p:custDataLst>
          </p:nvPr>
        </p:nvSpPr>
        <p:spPr>
          <a:xfrm>
            <a:off x="914400" y="1325880"/>
            <a:ext cx="10363200" cy="1270363"/>
          </a:xfrm>
        </p:spPr>
        <p:txBody>
          <a:bodyPr lIns="128016" tIns="64008" rIns="128016" bIns="64008" anchor="b" anchorCtr="0">
            <a:normAutofit/>
          </a:bodyPr>
          <a:lstStyle>
            <a:lvl1pPr algn="l">
              <a:spcBef>
                <a:spcPct val="0"/>
              </a:spcBef>
              <a:defRPr sz="6000" b="1" i="0">
                <a:solidFill>
                  <a:schemeClr val="bg1"/>
                </a:solidFill>
                <a:latin typeface="+mj-lt"/>
              </a:defRPr>
            </a:lvl1pPr>
          </a:lstStyle>
          <a:p>
            <a:r>
              <a:rPr lang="en-US" dirty="0"/>
              <a:t>Click to add title</a:t>
            </a:r>
          </a:p>
        </p:txBody>
      </p:sp>
      <p:sp>
        <p:nvSpPr>
          <p:cNvPr id="6" name="btfpLayoutConfig" hidden="1"/>
          <p:cNvSpPr txBox="1"/>
          <p:nvPr userDrawn="1">
            <p:custDataLst>
              <p:tags r:id="rId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overall_0_131468226384557565 columns_1_131468226384557565 </a:t>
            </a:r>
          </a:p>
        </p:txBody>
      </p:sp>
      <p:pic>
        <p:nvPicPr>
          <p:cNvPr id="11" name="Picture 10">
            <a:extLst>
              <a:ext uri="{FF2B5EF4-FFF2-40B4-BE49-F238E27FC236}">
                <a16:creationId xmlns:a16="http://schemas.microsoft.com/office/drawing/2014/main" id="{39560BEA-979F-F240-B6EA-3390DC021418}"/>
              </a:ext>
            </a:extLst>
          </p:cNvPr>
          <p:cNvPicPr>
            <a:picLocks noChangeAspect="1"/>
          </p:cNvPicPr>
          <p:nvPr userDrawn="1"/>
        </p:nvPicPr>
        <p:blipFill>
          <a:blip r:embed="rId4"/>
          <a:stretch>
            <a:fillRect/>
          </a:stretch>
        </p:blipFill>
        <p:spPr>
          <a:xfrm>
            <a:off x="8295003" y="5460574"/>
            <a:ext cx="3368631" cy="984676"/>
          </a:xfrm>
          <a:prstGeom prst="rect">
            <a:avLst/>
          </a:prstGeom>
        </p:spPr>
      </p:pic>
      <p:sp>
        <p:nvSpPr>
          <p:cNvPr id="19" name="Text Placeholder 18">
            <a:extLst>
              <a:ext uri="{FF2B5EF4-FFF2-40B4-BE49-F238E27FC236}">
                <a16:creationId xmlns:a16="http://schemas.microsoft.com/office/drawing/2014/main" id="{9F000818-D6C4-B44B-BB04-824A1FA0F648}"/>
              </a:ext>
            </a:extLst>
          </p:cNvPr>
          <p:cNvSpPr>
            <a:spLocks noGrp="1"/>
          </p:cNvSpPr>
          <p:nvPr>
            <p:ph type="body" sz="quarter" idx="10"/>
          </p:nvPr>
        </p:nvSpPr>
        <p:spPr>
          <a:xfrm>
            <a:off x="914400" y="2595563"/>
            <a:ext cx="7050088" cy="1355725"/>
          </a:xfrm>
        </p:spPr>
        <p:txBody>
          <a:bodyPr>
            <a:noAutofit/>
          </a:bodyPr>
          <a:lstStyle>
            <a:lvl1pPr>
              <a:defRPr sz="2400" b="0" i="0">
                <a:solidFill>
                  <a:schemeClr val="bg1"/>
                </a:solidFill>
                <a:latin typeface="+mj-lt"/>
              </a:defRPr>
            </a:lvl1pPr>
            <a:lvl2pPr>
              <a:defRPr sz="2400" b="0" i="0">
                <a:solidFill>
                  <a:schemeClr val="bg1"/>
                </a:solidFill>
                <a:latin typeface="Franklin Gothic Medium" panose="020B0603020102020204" pitchFamily="34" charset="0"/>
              </a:defRPr>
            </a:lvl2pPr>
            <a:lvl3pPr>
              <a:defRPr sz="2400" b="0" i="0">
                <a:solidFill>
                  <a:schemeClr val="bg1"/>
                </a:solidFill>
                <a:latin typeface="Franklin Gothic Medium" panose="020B0603020102020204" pitchFamily="34" charset="0"/>
              </a:defRPr>
            </a:lvl3pPr>
            <a:lvl4pPr>
              <a:defRPr sz="2400" b="0" i="0">
                <a:solidFill>
                  <a:schemeClr val="bg1"/>
                </a:solidFill>
                <a:latin typeface="Franklin Gothic Medium" panose="020B0603020102020204" pitchFamily="34" charset="0"/>
              </a:defRPr>
            </a:lvl4pPr>
            <a:lvl5pPr>
              <a:defRPr sz="2400" b="0" i="0">
                <a:solidFill>
                  <a:schemeClr val="bg1"/>
                </a:solidFill>
                <a:latin typeface="Franklin Gothic Medium" panose="020B0603020102020204" pitchFamily="34" charset="0"/>
              </a:defRPr>
            </a:lvl5pPr>
          </a:lstStyle>
          <a:p>
            <a:pPr lvl="0"/>
            <a:r>
              <a:rPr lang="en-US" dirty="0"/>
              <a:t>Edit Master text styles</a:t>
            </a:r>
          </a:p>
        </p:txBody>
      </p:sp>
    </p:spTree>
    <p:extLst>
      <p:ext uri="{BB962C8B-B14F-4D97-AF65-F5344CB8AC3E}">
        <p14:creationId xmlns:p14="http://schemas.microsoft.com/office/powerpoint/2010/main" val="448567378"/>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09600" y="1600200"/>
            <a:ext cx="10912928"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Tree>
    <p:extLst>
      <p:ext uri="{BB962C8B-B14F-4D97-AF65-F5344CB8AC3E}">
        <p14:creationId xmlns:p14="http://schemas.microsoft.com/office/powerpoint/2010/main" val="1886445327"/>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155871" y="1600200"/>
            <a:ext cx="5366657"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8476A7-CA12-C345-A610-ABB0549CD094}"/>
              </a:ext>
            </a:extLst>
          </p:cNvPr>
          <p:cNvSpPr>
            <a:spLocks noGrp="1"/>
          </p:cNvSpPr>
          <p:nvPr>
            <p:ph type="body" sz="quarter" idx="10"/>
          </p:nvPr>
        </p:nvSpPr>
        <p:spPr>
          <a:xfrm>
            <a:off x="609600" y="1600200"/>
            <a:ext cx="5366657" cy="45262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8779406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09600" y="1600200"/>
            <a:ext cx="10912928"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Tree>
    <p:extLst>
      <p:ext uri="{BB962C8B-B14F-4D97-AF65-F5344CB8AC3E}">
        <p14:creationId xmlns:p14="http://schemas.microsoft.com/office/powerpoint/2010/main" val="1666811923"/>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p:cNvSpPr>
            <a:spLocks noGrp="1"/>
          </p:cNvSpPr>
          <p:nvPr>
            <p:ph type="title"/>
            <p:custDataLst>
              <p:tags r:id="rId1"/>
            </p:custDataLst>
          </p:nvPr>
        </p:nvSpPr>
        <p:spPr/>
        <p:txBody>
          <a:bodyPr/>
          <a:lstStyle/>
          <a:p>
            <a:r>
              <a:rPr lang="en-US"/>
              <a:t>Click to edit Master title style</a:t>
            </a:r>
          </a:p>
        </p:txBody>
      </p:sp>
      <p:sp>
        <p:nvSpPr>
          <p:cNvPr id="3" name="btfpLayoutConfig" hidden="1"/>
          <p:cNvSpPr txBox="1"/>
          <p:nvPr userDrawn="1">
            <p:custDataLst>
              <p:tags r:id="rId2"/>
            </p:custDataLst>
          </p:nvPr>
        </p:nvSpPr>
        <p:spPr bwMode="gray">
          <a:xfrm>
            <a:off x="12700" y="12700"/>
            <a:ext cx="8890000" cy="88092"/>
          </a:xfrm>
          <a:prstGeom prst="rect">
            <a:avLst/>
          </a:prstGeom>
          <a:noFill/>
        </p:spPr>
        <p:txBody>
          <a:bodyPr vert="horz" wrap="square" lIns="36000" tIns="36000" rIns="36000" bIns="36000" rtlCol="0">
            <a:spAutoFit/>
          </a:bodyPr>
          <a:lstStyle/>
          <a:p>
            <a:pPr defTabSz="711143">
              <a:spcBef>
                <a:spcPts val="1200"/>
              </a:spcBef>
            </a:pPr>
            <a:r>
              <a:rPr lang="en-US" sz="100">
                <a:solidFill>
                  <a:srgbClr val="FFFFFF">
                    <a:alpha val="0"/>
                  </a:srgbClr>
                </a:solidFill>
              </a:rPr>
              <a:t>overall_0_131959414918610113 columns_1_131959414918610113 </a:t>
            </a:r>
          </a:p>
        </p:txBody>
      </p:sp>
    </p:spTree>
    <p:extLst>
      <p:ext uri="{BB962C8B-B14F-4D97-AF65-F5344CB8AC3E}">
        <p14:creationId xmlns:p14="http://schemas.microsoft.com/office/powerpoint/2010/main" val="1579620704"/>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7B2D0C5-DA42-254F-AC9D-EEE6C722D5E1}"/>
              </a:ext>
            </a:extLst>
          </p:cNvPr>
          <p:cNvSpPr>
            <a:spLocks noGrp="1"/>
          </p:cNvSpPr>
          <p:nvPr>
            <p:ph type="body" sz="quarter" idx="10"/>
          </p:nvPr>
        </p:nvSpPr>
        <p:spPr>
          <a:xfrm>
            <a:off x="612648" y="690664"/>
            <a:ext cx="8246007" cy="5476672"/>
          </a:xfrm>
        </p:spPr>
        <p:txBody>
          <a:bodyPr anchor="ctr">
            <a:normAutofit/>
          </a:bodyPr>
          <a:lstStyle>
            <a:lvl1pPr>
              <a:defRPr sz="4400" b="1" i="0">
                <a:solidFill>
                  <a:schemeClr val="bg1"/>
                </a:solidFill>
                <a:latin typeface="+mj-lt"/>
              </a:defRPr>
            </a:lvl1pPr>
            <a:lvl2pPr>
              <a:defRPr sz="4400" b="1" i="0">
                <a:solidFill>
                  <a:schemeClr val="bg1"/>
                </a:solidFill>
                <a:latin typeface="+mj-lt"/>
              </a:defRPr>
            </a:lvl2pPr>
            <a:lvl3pPr>
              <a:defRPr sz="4400" b="1" i="0">
                <a:solidFill>
                  <a:schemeClr val="bg1"/>
                </a:solidFill>
                <a:latin typeface="+mj-lt"/>
              </a:defRPr>
            </a:lvl3pPr>
            <a:lvl4pPr>
              <a:defRPr sz="4400" b="1" i="0">
                <a:solidFill>
                  <a:schemeClr val="bg1"/>
                </a:solidFill>
                <a:latin typeface="+mj-lt"/>
              </a:defRPr>
            </a:lvl4pPr>
            <a:lvl5pPr>
              <a:defRPr sz="4400" b="1" i="0">
                <a:solidFill>
                  <a:schemeClr val="bg1"/>
                </a:solidFill>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A0BC1C44-4604-D742-82EF-005E81E83344}"/>
              </a:ext>
            </a:extLst>
          </p:cNvPr>
          <p:cNvSpPr txBox="1"/>
          <p:nvPr userDrawn="1"/>
        </p:nvSpPr>
        <p:spPr bwMode="gray">
          <a:xfrm>
            <a:off x="609600" y="6374562"/>
            <a:ext cx="3400537" cy="318924"/>
          </a:xfrm>
          <a:prstGeom prst="rect">
            <a:avLst/>
          </a:prstGeom>
          <a:noFill/>
        </p:spPr>
        <p:txBody>
          <a:bodyPr wrap="none" lIns="36000" tIns="36000" rIns="36000" bIns="36000" rtlCol="0">
            <a:spAutoFit/>
          </a:bodyPr>
          <a:lstStyle/>
          <a:p>
            <a:r>
              <a:rPr lang="en-US" sz="1600" b="1" i="1">
                <a:solidFill>
                  <a:srgbClr val="FFFFFF"/>
                </a:solidFill>
                <a:latin typeface="Times New Roman" panose="02020603050405020304" pitchFamily="18" charset="0"/>
                <a:cs typeface="Times New Roman" panose="02020603050405020304" pitchFamily="18" charset="0"/>
              </a:rPr>
              <a:t>Advancing Health. </a:t>
            </a:r>
            <a:r>
              <a:rPr lang="en-US" sz="1600" i="1">
                <a:solidFill>
                  <a:srgbClr val="FFFFFF"/>
                </a:solidFill>
                <a:latin typeface="Times New Roman" panose="02020603050405020304" pitchFamily="18" charset="0"/>
                <a:cs typeface="Times New Roman" panose="02020603050405020304" pitchFamily="18" charset="0"/>
              </a:rPr>
              <a:t>Personalizing Care.</a:t>
            </a:r>
          </a:p>
        </p:txBody>
      </p:sp>
    </p:spTree>
    <p:extLst>
      <p:ext uri="{BB962C8B-B14F-4D97-AF65-F5344CB8AC3E}">
        <p14:creationId xmlns:p14="http://schemas.microsoft.com/office/powerpoint/2010/main" val="1098343924"/>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blank" preserve="1">
  <p:cSld name="8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3A9EBA-0F61-F847-8EDD-CE349804300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608929" y="6339539"/>
            <a:ext cx="1368124" cy="404253"/>
          </a:xfrm>
          <a:prstGeom prst="rect">
            <a:avLst/>
          </a:prstGeom>
        </p:spPr>
      </p:pic>
      <p:sp>
        <p:nvSpPr>
          <p:cNvPr id="4" name="Rectangle 3">
            <a:extLst>
              <a:ext uri="{FF2B5EF4-FFF2-40B4-BE49-F238E27FC236}">
                <a16:creationId xmlns:a16="http://schemas.microsoft.com/office/drawing/2014/main" id="{A9E0BA94-5302-E744-8895-5CD61EC9B2DA}"/>
              </a:ext>
            </a:extLst>
          </p:cNvPr>
          <p:cNvSpPr/>
          <p:nvPr userDrawn="1"/>
        </p:nvSpPr>
        <p:spPr bwMode="gray">
          <a:xfrm>
            <a:off x="6777547" y="751889"/>
            <a:ext cx="4722746"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a:solidFill>
                  <a:srgbClr val="6C7379"/>
                </a:solidFill>
              </a:rPr>
              <a:t>To create healthier</a:t>
            </a:r>
            <a:br>
              <a:rPr lang="en-US" sz="2800" b="1" i="1">
                <a:solidFill>
                  <a:srgbClr val="6C7379"/>
                </a:solidFill>
              </a:rPr>
            </a:br>
            <a:r>
              <a:rPr lang="en-US" sz="2800" b="1" i="1">
                <a:solidFill>
                  <a:srgbClr val="6C7379"/>
                </a:solidFill>
              </a:rPr>
              <a:t>communities, now and</a:t>
            </a:r>
            <a:br>
              <a:rPr lang="en-US" sz="2800" b="1" i="1">
                <a:solidFill>
                  <a:srgbClr val="6C7379"/>
                </a:solidFill>
              </a:rPr>
            </a:br>
            <a:r>
              <a:rPr lang="en-US" sz="2800" b="1" i="1">
                <a:solidFill>
                  <a:srgbClr val="6C7379"/>
                </a:solidFill>
              </a:rPr>
              <a:t>for generations to come.</a:t>
            </a:r>
            <a:endParaRPr lang="en-US" sz="2400" i="1">
              <a:solidFill>
                <a:srgbClr val="6C7379"/>
              </a:solidFill>
            </a:endParaRPr>
          </a:p>
        </p:txBody>
      </p:sp>
      <p:sp>
        <p:nvSpPr>
          <p:cNvPr id="5" name="Rectangle 4">
            <a:extLst>
              <a:ext uri="{FF2B5EF4-FFF2-40B4-BE49-F238E27FC236}">
                <a16:creationId xmlns:a16="http://schemas.microsoft.com/office/drawing/2014/main" id="{8EA3D1B1-D76E-9E48-852A-B5D68063598F}"/>
              </a:ext>
            </a:extLst>
          </p:cNvPr>
          <p:cNvSpPr/>
          <p:nvPr userDrawn="1"/>
        </p:nvSpPr>
        <p:spPr bwMode="gray">
          <a:xfrm>
            <a:off x="929641" y="751890"/>
            <a:ext cx="4722745"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a:solidFill>
                  <a:srgbClr val="6C7379"/>
                </a:solidFill>
              </a:rPr>
              <a:t>Memorial Hermann </a:t>
            </a:r>
            <a:br>
              <a:rPr lang="en-US" sz="2800" b="1" i="1">
                <a:solidFill>
                  <a:srgbClr val="6C7379"/>
                </a:solidFill>
              </a:rPr>
            </a:br>
            <a:r>
              <a:rPr lang="en-US" sz="2800" b="1" i="1">
                <a:solidFill>
                  <a:srgbClr val="6C7379"/>
                </a:solidFill>
              </a:rPr>
              <a:t>Health System is a </a:t>
            </a:r>
            <a:br>
              <a:rPr lang="en-US" sz="2800" b="1" i="1">
                <a:solidFill>
                  <a:srgbClr val="6C7379"/>
                </a:solidFill>
              </a:rPr>
            </a:br>
            <a:r>
              <a:rPr lang="en-US" sz="2800" b="1" i="1">
                <a:solidFill>
                  <a:srgbClr val="6C7379"/>
                </a:solidFill>
              </a:rPr>
              <a:t>nonprofit, values-driven, community-owned </a:t>
            </a:r>
            <a:br>
              <a:rPr lang="en-US" sz="2800" b="1" i="1">
                <a:solidFill>
                  <a:srgbClr val="6C7379"/>
                </a:solidFill>
              </a:rPr>
            </a:br>
            <a:r>
              <a:rPr lang="en-US" sz="2800" b="1" i="1">
                <a:solidFill>
                  <a:srgbClr val="6C7379"/>
                </a:solidFill>
              </a:rPr>
              <a:t>health system dedicated </a:t>
            </a:r>
            <a:br>
              <a:rPr lang="en-US" sz="2800" b="1" i="1">
                <a:solidFill>
                  <a:srgbClr val="6C7379"/>
                </a:solidFill>
              </a:rPr>
            </a:br>
            <a:r>
              <a:rPr lang="en-US" sz="2800" b="1" i="1">
                <a:solidFill>
                  <a:srgbClr val="6C7379"/>
                </a:solidFill>
              </a:rPr>
              <a:t>to improving health.</a:t>
            </a:r>
            <a:endParaRPr lang="en-US" sz="2400" i="1">
              <a:solidFill>
                <a:srgbClr val="6C7379"/>
              </a:solidFill>
            </a:endParaRPr>
          </a:p>
        </p:txBody>
      </p:sp>
      <p:sp>
        <p:nvSpPr>
          <p:cNvPr id="6" name="Rectangle 5">
            <a:extLst>
              <a:ext uri="{FF2B5EF4-FFF2-40B4-BE49-F238E27FC236}">
                <a16:creationId xmlns:a16="http://schemas.microsoft.com/office/drawing/2014/main" id="{E0FA2F83-B365-DE49-97B1-4D66DD96DECD}"/>
              </a:ext>
            </a:extLst>
          </p:cNvPr>
          <p:cNvSpPr/>
          <p:nvPr userDrawn="1"/>
        </p:nvSpPr>
        <p:spPr bwMode="gray">
          <a:xfrm>
            <a:off x="8057832" y="1134110"/>
            <a:ext cx="2162175" cy="589280"/>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a:solidFill>
                  <a:srgbClr val="F6A900"/>
                </a:solidFill>
                <a:latin typeface="Franklin Gothic Medium" panose="020B0603020102020204"/>
              </a:rPr>
              <a:t>OUR VISION</a:t>
            </a:r>
          </a:p>
        </p:txBody>
      </p:sp>
      <p:sp>
        <p:nvSpPr>
          <p:cNvPr id="9" name="Rectangle 8">
            <a:extLst>
              <a:ext uri="{FF2B5EF4-FFF2-40B4-BE49-F238E27FC236}">
                <a16:creationId xmlns:a16="http://schemas.microsoft.com/office/drawing/2014/main" id="{22A9BF62-0B0E-664C-8499-2083D79FE84F}"/>
              </a:ext>
            </a:extLst>
          </p:cNvPr>
          <p:cNvSpPr/>
          <p:nvPr userDrawn="1"/>
        </p:nvSpPr>
        <p:spPr bwMode="gray">
          <a:xfrm>
            <a:off x="2209925" y="1134110"/>
            <a:ext cx="2162175" cy="58928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a:solidFill>
                  <a:srgbClr val="F6A900"/>
                </a:solidFill>
                <a:latin typeface="Franklin Gothic Medium" panose="020B0603020102020204"/>
              </a:rPr>
              <a:t>OUR MISSION</a:t>
            </a:r>
          </a:p>
        </p:txBody>
      </p:sp>
      <p:sp>
        <p:nvSpPr>
          <p:cNvPr id="3" name="Rectangle 2">
            <a:extLst>
              <a:ext uri="{FF2B5EF4-FFF2-40B4-BE49-F238E27FC236}">
                <a16:creationId xmlns:a16="http://schemas.microsoft.com/office/drawing/2014/main" id="{2C9E9465-5AC2-164C-8F07-0D904DD77C26}"/>
              </a:ext>
            </a:extLst>
          </p:cNvPr>
          <p:cNvSpPr/>
          <p:nvPr userDrawn="1"/>
        </p:nvSpPr>
        <p:spPr bwMode="gray">
          <a:xfrm>
            <a:off x="2953387"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10" name="Rectangle 9">
            <a:extLst>
              <a:ext uri="{FF2B5EF4-FFF2-40B4-BE49-F238E27FC236}">
                <a16:creationId xmlns:a16="http://schemas.microsoft.com/office/drawing/2014/main" id="{B80653FA-7931-5049-90E4-15EEA801688F}"/>
              </a:ext>
            </a:extLst>
          </p:cNvPr>
          <p:cNvSpPr/>
          <p:nvPr userDrawn="1"/>
        </p:nvSpPr>
        <p:spPr bwMode="gray">
          <a:xfrm>
            <a:off x="8801294"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11" name="TextBox 10">
            <a:extLst>
              <a:ext uri="{FF2B5EF4-FFF2-40B4-BE49-F238E27FC236}">
                <a16:creationId xmlns:a16="http://schemas.microsoft.com/office/drawing/2014/main" id="{31FC1EDE-4A49-1A4D-B6D0-817FAA214478}"/>
              </a:ext>
            </a:extLst>
          </p:cNvPr>
          <p:cNvSpPr txBox="1"/>
          <p:nvPr userDrawn="1"/>
        </p:nvSpPr>
        <p:spPr bwMode="gray">
          <a:xfrm>
            <a:off x="609600" y="6374562"/>
            <a:ext cx="3400537" cy="318924"/>
          </a:xfrm>
          <a:prstGeom prst="rect">
            <a:avLst/>
          </a:prstGeom>
          <a:noFill/>
        </p:spPr>
        <p:txBody>
          <a:bodyPr wrap="none" lIns="36000" tIns="36000" rIns="36000" bIns="36000" rtlCol="0">
            <a:spAutoFit/>
          </a:bodyPr>
          <a:lstStyle/>
          <a:p>
            <a:r>
              <a:rPr lang="en-US" sz="1600" b="1" i="1">
                <a:solidFill>
                  <a:srgbClr val="FFFFFF"/>
                </a:solidFill>
                <a:latin typeface="Times New Roman" panose="02020603050405020304" pitchFamily="18" charset="0"/>
                <a:cs typeface="Times New Roman" panose="02020603050405020304" pitchFamily="18" charset="0"/>
              </a:rPr>
              <a:t>Advancing Health. </a:t>
            </a:r>
            <a:r>
              <a:rPr lang="en-US" sz="1600" i="1">
                <a:solidFill>
                  <a:srgbClr val="FFFFFF"/>
                </a:solidFill>
                <a:latin typeface="Times New Roman" panose="02020603050405020304" pitchFamily="18" charset="0"/>
                <a:cs typeface="Times New Roman" panose="02020603050405020304" pitchFamily="18" charset="0"/>
              </a:rPr>
              <a:t>Personalizing Care.</a:t>
            </a:r>
          </a:p>
        </p:txBody>
      </p:sp>
    </p:spTree>
    <p:extLst>
      <p:ext uri="{BB962C8B-B14F-4D97-AF65-F5344CB8AC3E}">
        <p14:creationId xmlns:p14="http://schemas.microsoft.com/office/powerpoint/2010/main" val="2091092065"/>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p:txBody>
          <a:bodyPr/>
          <a:lstStyle>
            <a:lvl1pPr>
              <a:spcBef>
                <a:spcPts val="1200"/>
              </a:spcBef>
              <a:defRPr/>
            </a:lvl1pPr>
            <a:lvl2pPr>
              <a:spcBef>
                <a:spcPts val="800"/>
              </a:spcBef>
              <a:defRPr/>
            </a:lvl2pPr>
            <a:lvl3pPr>
              <a:spcBef>
                <a:spcPts val="800"/>
              </a:spcBef>
              <a:defRPr/>
            </a:lvl3pPr>
            <a:lvl4pPr>
              <a:spcBef>
                <a:spcPts val="800"/>
              </a:spcBef>
              <a:defRPr/>
            </a:lvl4pPr>
            <a:lvl5pPr>
              <a:spcBef>
                <a:spcPts val="8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46338008"/>
      </p:ext>
    </p:extLst>
  </p:cSld>
  <p:clrMapOvr>
    <a:masterClrMapping/>
  </p:clrMapOvr>
  <p:transition>
    <p:wipe dir="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155871" y="1600200"/>
            <a:ext cx="5366657"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8476A7-CA12-C345-A610-ABB0549CD094}"/>
              </a:ext>
            </a:extLst>
          </p:cNvPr>
          <p:cNvSpPr>
            <a:spLocks noGrp="1"/>
          </p:cNvSpPr>
          <p:nvPr>
            <p:ph type="body" sz="quarter" idx="10"/>
          </p:nvPr>
        </p:nvSpPr>
        <p:spPr>
          <a:xfrm>
            <a:off x="609600" y="1600200"/>
            <a:ext cx="5366657" cy="45262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954546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p:cNvSpPr>
            <a:spLocks noGrp="1"/>
          </p:cNvSpPr>
          <p:nvPr>
            <p:ph type="title"/>
            <p:custDataLst>
              <p:tags r:id="rId1"/>
            </p:custDataLst>
          </p:nvPr>
        </p:nvSpPr>
        <p:spPr/>
        <p:txBody>
          <a:bodyPr/>
          <a:lstStyle/>
          <a:p>
            <a:r>
              <a:rPr lang="en-US"/>
              <a:t>Click to edit Master title style</a:t>
            </a:r>
          </a:p>
        </p:txBody>
      </p:sp>
      <p:sp>
        <p:nvSpPr>
          <p:cNvPr id="3" name="btfpLayoutConfig" hidden="1"/>
          <p:cNvSpPr txBox="1"/>
          <p:nvPr userDrawn="1">
            <p:custDataLst>
              <p:tags r:id="rId2"/>
            </p:custDataLst>
          </p:nvPr>
        </p:nvSpPr>
        <p:spPr bwMode="gray">
          <a:xfrm>
            <a:off x="12700" y="12700"/>
            <a:ext cx="8890000" cy="88092"/>
          </a:xfrm>
          <a:prstGeom prst="rect">
            <a:avLst/>
          </a:prstGeom>
          <a:noFill/>
        </p:spPr>
        <p:txBody>
          <a:bodyPr vert="horz" wrap="square" lIns="36000" tIns="36000" rIns="36000" bIns="36000" rtlCol="0">
            <a:spAutoFit/>
          </a:bodyPr>
          <a:lstStyle/>
          <a:p>
            <a:pPr defTabSz="711143">
              <a:spcBef>
                <a:spcPts val="1200"/>
              </a:spcBef>
            </a:pPr>
            <a:r>
              <a:rPr lang="en-US" sz="100">
                <a:solidFill>
                  <a:srgbClr val="FFFFFF">
                    <a:alpha val="0"/>
                  </a:srgbClr>
                </a:solidFill>
              </a:rPr>
              <a:t>overall_0_131959414918610113 columns_1_131959414918610113 </a:t>
            </a:r>
          </a:p>
        </p:txBody>
      </p:sp>
    </p:spTree>
    <p:extLst>
      <p:ext uri="{BB962C8B-B14F-4D97-AF65-F5344CB8AC3E}">
        <p14:creationId xmlns:p14="http://schemas.microsoft.com/office/powerpoint/2010/main" val="2401723393"/>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8882A5-1177-4245-B002-A0D960622A2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Text Placeholder 3">
            <a:extLst>
              <a:ext uri="{FF2B5EF4-FFF2-40B4-BE49-F238E27FC236}">
                <a16:creationId xmlns:a16="http://schemas.microsoft.com/office/drawing/2014/main" id="{17B2D0C5-DA42-254F-AC9D-EEE6C722D5E1}"/>
              </a:ext>
            </a:extLst>
          </p:cNvPr>
          <p:cNvSpPr>
            <a:spLocks noGrp="1"/>
          </p:cNvSpPr>
          <p:nvPr>
            <p:ph type="body" sz="quarter" idx="10"/>
          </p:nvPr>
        </p:nvSpPr>
        <p:spPr>
          <a:xfrm>
            <a:off x="612648" y="690664"/>
            <a:ext cx="8246007" cy="5476672"/>
          </a:xfrm>
        </p:spPr>
        <p:txBody>
          <a:bodyPr anchor="ctr">
            <a:normAutofit/>
          </a:bodyPr>
          <a:lstStyle>
            <a:lvl1pPr>
              <a:defRPr sz="4400" b="1" i="0">
                <a:solidFill>
                  <a:schemeClr val="bg1"/>
                </a:solidFill>
                <a:latin typeface="+mj-lt"/>
              </a:defRPr>
            </a:lvl1pPr>
            <a:lvl2pPr>
              <a:defRPr sz="4400" b="1" i="0">
                <a:solidFill>
                  <a:schemeClr val="bg1"/>
                </a:solidFill>
                <a:latin typeface="+mj-lt"/>
              </a:defRPr>
            </a:lvl2pPr>
            <a:lvl3pPr>
              <a:defRPr sz="4400" b="1" i="0">
                <a:solidFill>
                  <a:schemeClr val="bg1"/>
                </a:solidFill>
                <a:latin typeface="+mj-lt"/>
              </a:defRPr>
            </a:lvl3pPr>
            <a:lvl4pPr>
              <a:defRPr sz="4400" b="1" i="0">
                <a:solidFill>
                  <a:schemeClr val="bg1"/>
                </a:solidFill>
                <a:latin typeface="+mj-lt"/>
              </a:defRPr>
            </a:lvl4pPr>
            <a:lvl5pPr>
              <a:defRPr sz="4400" b="1" i="0">
                <a:solidFill>
                  <a:schemeClr val="bg1"/>
                </a:solidFill>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80816865"/>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8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3A9EBA-0F61-F847-8EDD-CE349804300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Rectangle 3">
            <a:extLst>
              <a:ext uri="{FF2B5EF4-FFF2-40B4-BE49-F238E27FC236}">
                <a16:creationId xmlns:a16="http://schemas.microsoft.com/office/drawing/2014/main" id="{A9E0BA94-5302-E744-8895-5CD61EC9B2DA}"/>
              </a:ext>
            </a:extLst>
          </p:cNvPr>
          <p:cNvSpPr/>
          <p:nvPr userDrawn="1"/>
        </p:nvSpPr>
        <p:spPr bwMode="gray">
          <a:xfrm>
            <a:off x="6777547" y="751889"/>
            <a:ext cx="4722746"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To create healthier</a:t>
            </a:r>
            <a:br>
              <a:rPr lang="en-US" sz="2800" b="1" i="1" dirty="0">
                <a:solidFill>
                  <a:srgbClr val="6C7379"/>
                </a:solidFill>
              </a:rPr>
            </a:br>
            <a:r>
              <a:rPr lang="en-US" sz="2800" b="1" i="1" dirty="0">
                <a:solidFill>
                  <a:srgbClr val="6C7379"/>
                </a:solidFill>
              </a:rPr>
              <a:t>communities, now and</a:t>
            </a:r>
            <a:br>
              <a:rPr lang="en-US" sz="2800" b="1" i="1" dirty="0">
                <a:solidFill>
                  <a:srgbClr val="6C7379"/>
                </a:solidFill>
              </a:rPr>
            </a:br>
            <a:r>
              <a:rPr lang="en-US" sz="2800" b="1" i="1" dirty="0">
                <a:solidFill>
                  <a:srgbClr val="6C7379"/>
                </a:solidFill>
              </a:rPr>
              <a:t>for generations to come.</a:t>
            </a:r>
            <a:endParaRPr lang="en-US" sz="2400" i="1" dirty="0">
              <a:solidFill>
                <a:srgbClr val="6C7379"/>
              </a:solidFill>
            </a:endParaRPr>
          </a:p>
        </p:txBody>
      </p:sp>
      <p:sp>
        <p:nvSpPr>
          <p:cNvPr id="5" name="Rectangle 4">
            <a:extLst>
              <a:ext uri="{FF2B5EF4-FFF2-40B4-BE49-F238E27FC236}">
                <a16:creationId xmlns:a16="http://schemas.microsoft.com/office/drawing/2014/main" id="{8EA3D1B1-D76E-9E48-852A-B5D68063598F}"/>
              </a:ext>
            </a:extLst>
          </p:cNvPr>
          <p:cNvSpPr/>
          <p:nvPr userDrawn="1"/>
        </p:nvSpPr>
        <p:spPr bwMode="gray">
          <a:xfrm>
            <a:off x="929641" y="751890"/>
            <a:ext cx="4722745"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Memorial Hermann </a:t>
            </a:r>
            <a:br>
              <a:rPr lang="en-US" sz="2800" b="1" i="1" dirty="0">
                <a:solidFill>
                  <a:srgbClr val="6C7379"/>
                </a:solidFill>
              </a:rPr>
            </a:br>
            <a:r>
              <a:rPr lang="en-US" sz="2800" b="1" i="1" dirty="0">
                <a:solidFill>
                  <a:srgbClr val="6C7379"/>
                </a:solidFill>
              </a:rPr>
              <a:t>Health System is a </a:t>
            </a:r>
            <a:br>
              <a:rPr lang="en-US" sz="2800" b="1" i="1" dirty="0">
                <a:solidFill>
                  <a:srgbClr val="6C7379"/>
                </a:solidFill>
              </a:rPr>
            </a:br>
            <a:r>
              <a:rPr lang="en-US" sz="2800" b="1" i="1" dirty="0">
                <a:solidFill>
                  <a:srgbClr val="6C7379"/>
                </a:solidFill>
              </a:rPr>
              <a:t>nonprofit, values-driven, community-owned </a:t>
            </a:r>
            <a:br>
              <a:rPr lang="en-US" sz="2800" b="1" i="1" dirty="0">
                <a:solidFill>
                  <a:srgbClr val="6C7379"/>
                </a:solidFill>
              </a:rPr>
            </a:br>
            <a:r>
              <a:rPr lang="en-US" sz="2800" b="1" i="1" dirty="0">
                <a:solidFill>
                  <a:srgbClr val="6C7379"/>
                </a:solidFill>
              </a:rPr>
              <a:t>health system dedicated </a:t>
            </a:r>
            <a:br>
              <a:rPr lang="en-US" sz="2800" b="1" i="1" dirty="0">
                <a:solidFill>
                  <a:srgbClr val="6C7379"/>
                </a:solidFill>
              </a:rPr>
            </a:br>
            <a:r>
              <a:rPr lang="en-US" sz="2800" b="1" i="1" dirty="0">
                <a:solidFill>
                  <a:srgbClr val="6C7379"/>
                </a:solidFill>
              </a:rPr>
              <a:t>to improving health.</a:t>
            </a:r>
            <a:endParaRPr lang="en-US" sz="2400" i="1" dirty="0">
              <a:solidFill>
                <a:srgbClr val="6C7379"/>
              </a:solidFill>
            </a:endParaRPr>
          </a:p>
        </p:txBody>
      </p:sp>
      <p:sp>
        <p:nvSpPr>
          <p:cNvPr id="6" name="Rectangle 5">
            <a:extLst>
              <a:ext uri="{FF2B5EF4-FFF2-40B4-BE49-F238E27FC236}">
                <a16:creationId xmlns:a16="http://schemas.microsoft.com/office/drawing/2014/main" id="{E0FA2F83-B365-DE49-97B1-4D66DD96DECD}"/>
              </a:ext>
            </a:extLst>
          </p:cNvPr>
          <p:cNvSpPr/>
          <p:nvPr userDrawn="1"/>
        </p:nvSpPr>
        <p:spPr bwMode="gray">
          <a:xfrm>
            <a:off x="8057832" y="1134110"/>
            <a:ext cx="2162175" cy="589280"/>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VISION</a:t>
            </a:r>
          </a:p>
        </p:txBody>
      </p:sp>
      <p:sp>
        <p:nvSpPr>
          <p:cNvPr id="9" name="Rectangle 8">
            <a:extLst>
              <a:ext uri="{FF2B5EF4-FFF2-40B4-BE49-F238E27FC236}">
                <a16:creationId xmlns:a16="http://schemas.microsoft.com/office/drawing/2014/main" id="{22A9BF62-0B0E-664C-8499-2083D79FE84F}"/>
              </a:ext>
            </a:extLst>
          </p:cNvPr>
          <p:cNvSpPr/>
          <p:nvPr userDrawn="1"/>
        </p:nvSpPr>
        <p:spPr bwMode="gray">
          <a:xfrm>
            <a:off x="2209925" y="1134110"/>
            <a:ext cx="2162175" cy="58928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MISSION</a:t>
            </a:r>
          </a:p>
        </p:txBody>
      </p:sp>
      <p:sp>
        <p:nvSpPr>
          <p:cNvPr id="3" name="Rectangle 2">
            <a:extLst>
              <a:ext uri="{FF2B5EF4-FFF2-40B4-BE49-F238E27FC236}">
                <a16:creationId xmlns:a16="http://schemas.microsoft.com/office/drawing/2014/main" id="{2C9E9465-5AC2-164C-8F07-0D904DD77C26}"/>
              </a:ext>
            </a:extLst>
          </p:cNvPr>
          <p:cNvSpPr/>
          <p:nvPr userDrawn="1"/>
        </p:nvSpPr>
        <p:spPr bwMode="gray">
          <a:xfrm>
            <a:off x="2953387"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0" name="Rectangle 9">
            <a:extLst>
              <a:ext uri="{FF2B5EF4-FFF2-40B4-BE49-F238E27FC236}">
                <a16:creationId xmlns:a16="http://schemas.microsoft.com/office/drawing/2014/main" id="{B80653FA-7931-5049-90E4-15EEA801688F}"/>
              </a:ext>
            </a:extLst>
          </p:cNvPr>
          <p:cNvSpPr/>
          <p:nvPr userDrawn="1"/>
        </p:nvSpPr>
        <p:spPr bwMode="gray">
          <a:xfrm>
            <a:off x="8801294"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3710769274"/>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4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1AE612B-EF7B-E34B-9B33-A90E8EC676F3}"/>
              </a:ext>
            </a:extLst>
          </p:cNvPr>
          <p:cNvSpPr/>
          <p:nvPr userDrawn="1"/>
        </p:nvSpPr>
        <p:spPr bwMode="gray">
          <a:xfrm>
            <a:off x="166255" y="307571"/>
            <a:ext cx="12025745" cy="290945"/>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3" name="Triangle 2">
            <a:extLst>
              <a:ext uri="{FF2B5EF4-FFF2-40B4-BE49-F238E27FC236}">
                <a16:creationId xmlns:a16="http://schemas.microsoft.com/office/drawing/2014/main" id="{50467B44-B10B-1A42-A177-4F9106467AA3}"/>
              </a:ext>
            </a:extLst>
          </p:cNvPr>
          <p:cNvSpPr/>
          <p:nvPr userDrawn="1"/>
        </p:nvSpPr>
        <p:spPr bwMode="gray">
          <a:xfrm rot="3111950">
            <a:off x="165158" y="600631"/>
            <a:ext cx="286867" cy="132893"/>
          </a:xfrm>
          <a:prstGeom prst="triangle">
            <a:avLst>
              <a:gd name="adj" fmla="val 36706"/>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5" name="Rectangle 4">
            <a:extLst>
              <a:ext uri="{FF2B5EF4-FFF2-40B4-BE49-F238E27FC236}">
                <a16:creationId xmlns:a16="http://schemas.microsoft.com/office/drawing/2014/main" id="{4E831A51-5A34-854F-9291-64888F1FA790}"/>
              </a:ext>
            </a:extLst>
          </p:cNvPr>
          <p:cNvSpPr/>
          <p:nvPr userDrawn="1"/>
        </p:nvSpPr>
        <p:spPr bwMode="gray">
          <a:xfrm>
            <a:off x="329334" y="598516"/>
            <a:ext cx="11360727" cy="5658849"/>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cxnSp>
        <p:nvCxnSpPr>
          <p:cNvPr id="7" name="Straight Connector 6">
            <a:extLst>
              <a:ext uri="{FF2B5EF4-FFF2-40B4-BE49-F238E27FC236}">
                <a16:creationId xmlns:a16="http://schemas.microsoft.com/office/drawing/2014/main" id="{487F10A1-6926-5D46-BE02-8BF34A4A3497}"/>
              </a:ext>
            </a:extLst>
          </p:cNvPr>
          <p:cNvCxnSpPr>
            <a:cxnSpLocks/>
          </p:cNvCxnSpPr>
          <p:nvPr userDrawn="1"/>
        </p:nvCxnSpPr>
        <p:spPr bwMode="gray">
          <a:xfrm>
            <a:off x="647271" y="1611531"/>
            <a:ext cx="2104894"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id="{1F1FE166-37A4-7740-8F48-B76050161668}"/>
              </a:ext>
            </a:extLst>
          </p:cNvPr>
          <p:cNvCxnSpPr>
            <a:cxnSpLocks/>
          </p:cNvCxnSpPr>
          <p:nvPr userDrawn="1"/>
        </p:nvCxnSpPr>
        <p:spPr bwMode="gray">
          <a:xfrm>
            <a:off x="2904565" y="1611531"/>
            <a:ext cx="8417556"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sp>
        <p:nvSpPr>
          <p:cNvPr id="10" name="Rectangle 9">
            <a:extLst>
              <a:ext uri="{FF2B5EF4-FFF2-40B4-BE49-F238E27FC236}">
                <a16:creationId xmlns:a16="http://schemas.microsoft.com/office/drawing/2014/main" id="{082715B8-700F-B845-B94B-0A1CF7EE6A4A}"/>
              </a:ext>
            </a:extLst>
          </p:cNvPr>
          <p:cNvSpPr/>
          <p:nvPr userDrawn="1"/>
        </p:nvSpPr>
        <p:spPr bwMode="gray">
          <a:xfrm>
            <a:off x="5" y="2072807"/>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1" name="Rectangle 10">
            <a:extLst>
              <a:ext uri="{FF2B5EF4-FFF2-40B4-BE49-F238E27FC236}">
                <a16:creationId xmlns:a16="http://schemas.microsoft.com/office/drawing/2014/main" id="{F10074F9-3F1E-684F-A99E-5C1CD43C23AE}"/>
              </a:ext>
            </a:extLst>
          </p:cNvPr>
          <p:cNvSpPr/>
          <p:nvPr userDrawn="1"/>
        </p:nvSpPr>
        <p:spPr bwMode="gray">
          <a:xfrm>
            <a:off x="4" y="2735536"/>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2" name="Rectangle 11">
            <a:extLst>
              <a:ext uri="{FF2B5EF4-FFF2-40B4-BE49-F238E27FC236}">
                <a16:creationId xmlns:a16="http://schemas.microsoft.com/office/drawing/2014/main" id="{B43D731F-AF1D-0742-9279-1DAAD66409B2}"/>
              </a:ext>
            </a:extLst>
          </p:cNvPr>
          <p:cNvSpPr/>
          <p:nvPr userDrawn="1"/>
        </p:nvSpPr>
        <p:spPr bwMode="gray">
          <a:xfrm>
            <a:off x="1" y="3398265"/>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3" name="Rectangle 12">
            <a:extLst>
              <a:ext uri="{FF2B5EF4-FFF2-40B4-BE49-F238E27FC236}">
                <a16:creationId xmlns:a16="http://schemas.microsoft.com/office/drawing/2014/main" id="{62674D0E-5FEF-5040-A818-E8AB3907BBC0}"/>
              </a:ext>
            </a:extLst>
          </p:cNvPr>
          <p:cNvSpPr/>
          <p:nvPr userDrawn="1"/>
        </p:nvSpPr>
        <p:spPr bwMode="gray">
          <a:xfrm>
            <a:off x="0" y="4060994"/>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4" name="Rectangle 13">
            <a:extLst>
              <a:ext uri="{FF2B5EF4-FFF2-40B4-BE49-F238E27FC236}">
                <a16:creationId xmlns:a16="http://schemas.microsoft.com/office/drawing/2014/main" id="{EA5FF223-75E4-7648-A39C-B8197868CDDE}"/>
              </a:ext>
            </a:extLst>
          </p:cNvPr>
          <p:cNvSpPr/>
          <p:nvPr userDrawn="1"/>
        </p:nvSpPr>
        <p:spPr bwMode="gray">
          <a:xfrm>
            <a:off x="-1" y="4723723"/>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5" name="Rectangle 14">
            <a:extLst>
              <a:ext uri="{FF2B5EF4-FFF2-40B4-BE49-F238E27FC236}">
                <a16:creationId xmlns:a16="http://schemas.microsoft.com/office/drawing/2014/main" id="{97DC6D7F-9638-AC41-B1AD-7BC08001FBA6}"/>
              </a:ext>
            </a:extLst>
          </p:cNvPr>
          <p:cNvSpPr/>
          <p:nvPr userDrawn="1"/>
        </p:nvSpPr>
        <p:spPr bwMode="gray">
          <a:xfrm>
            <a:off x="0" y="5386452"/>
            <a:ext cx="913409"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6" name="TextBox 15">
            <a:extLst>
              <a:ext uri="{FF2B5EF4-FFF2-40B4-BE49-F238E27FC236}">
                <a16:creationId xmlns:a16="http://schemas.microsoft.com/office/drawing/2014/main" id="{E6C0B421-047E-5D4C-95CD-D66BFD26EF43}"/>
              </a:ext>
            </a:extLst>
          </p:cNvPr>
          <p:cNvSpPr txBox="1"/>
          <p:nvPr userDrawn="1"/>
        </p:nvSpPr>
        <p:spPr bwMode="gray">
          <a:xfrm>
            <a:off x="647271" y="856786"/>
            <a:ext cx="10674850" cy="490125"/>
          </a:xfrm>
          <a:prstGeom prst="rect">
            <a:avLst/>
          </a:prstGeom>
          <a:noFill/>
        </p:spPr>
        <p:txBody>
          <a:bodyPr wrap="square" lIns="36000" tIns="36000" rIns="36000" bIns="36000" rtlCol="0">
            <a:spAutoFit/>
          </a:bodyPr>
          <a:lstStyle/>
          <a:p>
            <a:pPr algn="ctr">
              <a:lnSpc>
                <a:spcPts val="1700"/>
              </a:lnSpc>
            </a:pPr>
            <a:r>
              <a:rPr lang="en-US" sz="1200" dirty="0">
                <a:solidFill>
                  <a:srgbClr val="6C7379"/>
                </a:solidFill>
                <a:latin typeface="Times New Roman" panose="02020603050405020304" pitchFamily="18" charset="0"/>
                <a:cs typeface="Times New Roman" panose="02020603050405020304" pitchFamily="18" charset="0"/>
              </a:rPr>
              <a:t>Memorial Hermann operates under a set of strategic imperatives represented by the acronym HEALTH.</a:t>
            </a:r>
            <a:br>
              <a:rPr lang="en-US" sz="1200" dirty="0">
                <a:solidFill>
                  <a:srgbClr val="6C7379"/>
                </a:solidFill>
                <a:latin typeface="Times New Roman" panose="02020603050405020304" pitchFamily="18" charset="0"/>
                <a:cs typeface="Times New Roman" panose="02020603050405020304" pitchFamily="18" charset="0"/>
              </a:rPr>
            </a:br>
            <a:r>
              <a:rPr lang="en-US" sz="1200" dirty="0">
                <a:solidFill>
                  <a:srgbClr val="6C7379"/>
                </a:solidFill>
                <a:latin typeface="Times New Roman" panose="02020603050405020304" pitchFamily="18" charset="0"/>
                <a:cs typeface="Times New Roman" panose="02020603050405020304" pitchFamily="18" charset="0"/>
              </a:rPr>
              <a:t>This strategic framework is in support of the mission and vision of the organization.</a:t>
            </a:r>
            <a:endParaRPr lang="en-US" sz="1400" dirty="0">
              <a:solidFill>
                <a:srgbClr val="000000"/>
              </a:solidFill>
            </a:endParaRPr>
          </a:p>
        </p:txBody>
      </p:sp>
      <p:sp>
        <p:nvSpPr>
          <p:cNvPr id="17" name="TextBox 16">
            <a:extLst>
              <a:ext uri="{FF2B5EF4-FFF2-40B4-BE49-F238E27FC236}">
                <a16:creationId xmlns:a16="http://schemas.microsoft.com/office/drawing/2014/main" id="{62D4E531-8868-CC45-8409-27CD269B902D}"/>
              </a:ext>
            </a:extLst>
          </p:cNvPr>
          <p:cNvSpPr txBox="1"/>
          <p:nvPr userDrawn="1"/>
        </p:nvSpPr>
        <p:spPr bwMode="gray">
          <a:xfrm>
            <a:off x="611411" y="1631574"/>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HEALTH Strategy</a:t>
            </a:r>
          </a:p>
        </p:txBody>
      </p:sp>
      <p:sp>
        <p:nvSpPr>
          <p:cNvPr id="18" name="TextBox 17">
            <a:extLst>
              <a:ext uri="{FF2B5EF4-FFF2-40B4-BE49-F238E27FC236}">
                <a16:creationId xmlns:a16="http://schemas.microsoft.com/office/drawing/2014/main" id="{8C5C400C-745A-1B48-ADF2-C85DCA5089F5}"/>
              </a:ext>
            </a:extLst>
          </p:cNvPr>
          <p:cNvSpPr txBox="1"/>
          <p:nvPr userDrawn="1"/>
        </p:nvSpPr>
        <p:spPr bwMode="gray">
          <a:xfrm>
            <a:off x="2904565" y="1623227"/>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Initiatives</a:t>
            </a:r>
          </a:p>
        </p:txBody>
      </p:sp>
      <p:sp>
        <p:nvSpPr>
          <p:cNvPr id="19" name="TextBox 18">
            <a:extLst>
              <a:ext uri="{FF2B5EF4-FFF2-40B4-BE49-F238E27FC236}">
                <a16:creationId xmlns:a16="http://schemas.microsoft.com/office/drawing/2014/main" id="{7624DD34-C5F6-3043-9FD4-77E966006B2F}"/>
              </a:ext>
            </a:extLst>
          </p:cNvPr>
          <p:cNvSpPr txBox="1"/>
          <p:nvPr userDrawn="1"/>
        </p:nvSpPr>
        <p:spPr bwMode="gray">
          <a:xfrm>
            <a:off x="445240" y="2055768"/>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0" name="TextBox 19">
            <a:extLst>
              <a:ext uri="{FF2B5EF4-FFF2-40B4-BE49-F238E27FC236}">
                <a16:creationId xmlns:a16="http://schemas.microsoft.com/office/drawing/2014/main" id="{3F9D3C6D-B370-BE44-AE1D-D2068C570750}"/>
              </a:ext>
            </a:extLst>
          </p:cNvPr>
          <p:cNvSpPr txBox="1"/>
          <p:nvPr userDrawn="1"/>
        </p:nvSpPr>
        <p:spPr bwMode="gray">
          <a:xfrm>
            <a:off x="445241" y="2723067"/>
            <a:ext cx="545477" cy="626701"/>
          </a:xfrm>
          <a:prstGeom prst="rect">
            <a:avLst/>
          </a:prstGeom>
          <a:noFill/>
        </p:spPr>
        <p:txBody>
          <a:bodyPr wrap="square" lIns="36000" tIns="36000" rIns="36000" bIns="36000" rtlCol="0">
            <a:spAutoFit/>
          </a:bodyPr>
          <a:lstStyle/>
          <a:p>
            <a:r>
              <a:rPr lang="en-US" sz="3600" b="1" dirty="0">
                <a:solidFill>
                  <a:srgbClr val="FFFFFF"/>
                </a:solidFill>
              </a:rPr>
              <a:t>E</a:t>
            </a:r>
          </a:p>
        </p:txBody>
      </p:sp>
      <p:sp>
        <p:nvSpPr>
          <p:cNvPr id="21" name="TextBox 20">
            <a:extLst>
              <a:ext uri="{FF2B5EF4-FFF2-40B4-BE49-F238E27FC236}">
                <a16:creationId xmlns:a16="http://schemas.microsoft.com/office/drawing/2014/main" id="{3650286C-8206-DF42-8BC8-EC57A4763A62}"/>
              </a:ext>
            </a:extLst>
          </p:cNvPr>
          <p:cNvSpPr txBox="1"/>
          <p:nvPr userDrawn="1"/>
        </p:nvSpPr>
        <p:spPr bwMode="gray">
          <a:xfrm>
            <a:off x="445242" y="3385900"/>
            <a:ext cx="545477" cy="626701"/>
          </a:xfrm>
          <a:prstGeom prst="rect">
            <a:avLst/>
          </a:prstGeom>
          <a:noFill/>
        </p:spPr>
        <p:txBody>
          <a:bodyPr wrap="square" lIns="36000" tIns="36000" rIns="36000" bIns="36000" rtlCol="0">
            <a:spAutoFit/>
          </a:bodyPr>
          <a:lstStyle/>
          <a:p>
            <a:r>
              <a:rPr lang="en-US" sz="3600" b="1" dirty="0">
                <a:solidFill>
                  <a:srgbClr val="FFFFFF"/>
                </a:solidFill>
              </a:rPr>
              <a:t>A</a:t>
            </a:r>
          </a:p>
        </p:txBody>
      </p:sp>
      <p:sp>
        <p:nvSpPr>
          <p:cNvPr id="22" name="TextBox 21">
            <a:extLst>
              <a:ext uri="{FF2B5EF4-FFF2-40B4-BE49-F238E27FC236}">
                <a16:creationId xmlns:a16="http://schemas.microsoft.com/office/drawing/2014/main" id="{C765091B-8177-CF48-BF95-3FD2AB6D932C}"/>
              </a:ext>
            </a:extLst>
          </p:cNvPr>
          <p:cNvSpPr txBox="1"/>
          <p:nvPr userDrawn="1"/>
        </p:nvSpPr>
        <p:spPr bwMode="gray">
          <a:xfrm>
            <a:off x="444607" y="4048630"/>
            <a:ext cx="545477" cy="626701"/>
          </a:xfrm>
          <a:prstGeom prst="rect">
            <a:avLst/>
          </a:prstGeom>
          <a:noFill/>
        </p:spPr>
        <p:txBody>
          <a:bodyPr wrap="square" lIns="36000" tIns="36000" rIns="36000" bIns="36000" rtlCol="0">
            <a:spAutoFit/>
          </a:bodyPr>
          <a:lstStyle/>
          <a:p>
            <a:r>
              <a:rPr lang="en-US" sz="3600" b="1" dirty="0">
                <a:solidFill>
                  <a:srgbClr val="FFFFFF"/>
                </a:solidFill>
              </a:rPr>
              <a:t>L</a:t>
            </a:r>
          </a:p>
        </p:txBody>
      </p:sp>
      <p:sp>
        <p:nvSpPr>
          <p:cNvPr id="23" name="TextBox 22">
            <a:extLst>
              <a:ext uri="{FF2B5EF4-FFF2-40B4-BE49-F238E27FC236}">
                <a16:creationId xmlns:a16="http://schemas.microsoft.com/office/drawing/2014/main" id="{2349AEC7-929E-C041-9D5C-85B42D27E748}"/>
              </a:ext>
            </a:extLst>
          </p:cNvPr>
          <p:cNvSpPr txBox="1"/>
          <p:nvPr userDrawn="1"/>
        </p:nvSpPr>
        <p:spPr bwMode="gray">
          <a:xfrm>
            <a:off x="444606" y="4711358"/>
            <a:ext cx="545477" cy="626701"/>
          </a:xfrm>
          <a:prstGeom prst="rect">
            <a:avLst/>
          </a:prstGeom>
          <a:noFill/>
        </p:spPr>
        <p:txBody>
          <a:bodyPr wrap="square" lIns="36000" tIns="36000" rIns="36000" bIns="36000" rtlCol="0">
            <a:spAutoFit/>
          </a:bodyPr>
          <a:lstStyle/>
          <a:p>
            <a:r>
              <a:rPr lang="en-US" sz="3600" b="1" dirty="0">
                <a:solidFill>
                  <a:srgbClr val="FFFFFF"/>
                </a:solidFill>
              </a:rPr>
              <a:t>T</a:t>
            </a:r>
          </a:p>
        </p:txBody>
      </p:sp>
      <p:sp>
        <p:nvSpPr>
          <p:cNvPr id="24" name="TextBox 23">
            <a:extLst>
              <a:ext uri="{FF2B5EF4-FFF2-40B4-BE49-F238E27FC236}">
                <a16:creationId xmlns:a16="http://schemas.microsoft.com/office/drawing/2014/main" id="{45A5BC83-1453-7247-86BE-A85272EBE206}"/>
              </a:ext>
            </a:extLst>
          </p:cNvPr>
          <p:cNvSpPr txBox="1"/>
          <p:nvPr userDrawn="1"/>
        </p:nvSpPr>
        <p:spPr bwMode="gray">
          <a:xfrm>
            <a:off x="444606" y="5374087"/>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6" name="TextBox 25">
            <a:extLst>
              <a:ext uri="{FF2B5EF4-FFF2-40B4-BE49-F238E27FC236}">
                <a16:creationId xmlns:a16="http://schemas.microsoft.com/office/drawing/2014/main" id="{8DF535AB-02B3-E747-B858-54C235BC0A79}"/>
              </a:ext>
            </a:extLst>
          </p:cNvPr>
          <p:cNvSpPr txBox="1"/>
          <p:nvPr userDrawn="1"/>
        </p:nvSpPr>
        <p:spPr bwMode="gray">
          <a:xfrm>
            <a:off x="990083" y="2134945"/>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HUMANIZE</a:t>
            </a:r>
          </a:p>
          <a:p>
            <a:r>
              <a:rPr lang="en-US" sz="1200" dirty="0">
                <a:solidFill>
                  <a:srgbClr val="6C7379"/>
                </a:solidFill>
                <a:latin typeface="Franklin Gothic Medium" panose="020B0603020102020204"/>
                <a:cs typeface="Times New Roman" panose="02020603050405020304" pitchFamily="18" charset="0"/>
              </a:rPr>
              <a:t>every experience</a:t>
            </a:r>
          </a:p>
        </p:txBody>
      </p:sp>
      <p:sp>
        <p:nvSpPr>
          <p:cNvPr id="32" name="TextBox 31">
            <a:extLst>
              <a:ext uri="{FF2B5EF4-FFF2-40B4-BE49-F238E27FC236}">
                <a16:creationId xmlns:a16="http://schemas.microsoft.com/office/drawing/2014/main" id="{2A8B20F8-30D4-3D4D-B401-50C7F2E8ADD5}"/>
              </a:ext>
            </a:extLst>
          </p:cNvPr>
          <p:cNvSpPr txBox="1"/>
          <p:nvPr userDrawn="1"/>
        </p:nvSpPr>
        <p:spPr bwMode="gray">
          <a:xfrm>
            <a:off x="990083" y="280001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ENSURE</a:t>
            </a:r>
          </a:p>
          <a:p>
            <a:r>
              <a:rPr lang="en-US" sz="1200" dirty="0">
                <a:solidFill>
                  <a:srgbClr val="6C7379"/>
                </a:solidFill>
                <a:latin typeface="Franklin Gothic Medium" panose="020B0603020102020204"/>
                <a:cs typeface="Times New Roman" panose="02020603050405020304" pitchFamily="18" charset="0"/>
              </a:rPr>
              <a:t>high-reliability care</a:t>
            </a:r>
          </a:p>
        </p:txBody>
      </p:sp>
      <p:sp>
        <p:nvSpPr>
          <p:cNvPr id="33" name="TextBox 32">
            <a:extLst>
              <a:ext uri="{FF2B5EF4-FFF2-40B4-BE49-F238E27FC236}">
                <a16:creationId xmlns:a16="http://schemas.microsoft.com/office/drawing/2014/main" id="{8A973B0C-3343-9845-AFE9-1D46CDB5771A}"/>
              </a:ext>
            </a:extLst>
          </p:cNvPr>
          <p:cNvSpPr txBox="1"/>
          <p:nvPr userDrawn="1"/>
        </p:nvSpPr>
        <p:spPr bwMode="gray">
          <a:xfrm>
            <a:off x="990083" y="3456996"/>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ALIGN</a:t>
            </a:r>
          </a:p>
          <a:p>
            <a:r>
              <a:rPr lang="en-US" sz="1200" dirty="0">
                <a:solidFill>
                  <a:srgbClr val="6C7379"/>
                </a:solidFill>
                <a:latin typeface="Franklin Gothic Medium" panose="020B0603020102020204"/>
                <a:cs typeface="Times New Roman" panose="02020603050405020304" pitchFamily="18" charset="0"/>
              </a:rPr>
              <a:t>provider network</a:t>
            </a:r>
          </a:p>
        </p:txBody>
      </p:sp>
      <p:sp>
        <p:nvSpPr>
          <p:cNvPr id="34" name="TextBox 33">
            <a:extLst>
              <a:ext uri="{FF2B5EF4-FFF2-40B4-BE49-F238E27FC236}">
                <a16:creationId xmlns:a16="http://schemas.microsoft.com/office/drawing/2014/main" id="{6C662CCB-EC7D-AD43-9DA6-28A75B7CE162}"/>
              </a:ext>
            </a:extLst>
          </p:cNvPr>
          <p:cNvSpPr txBox="1"/>
          <p:nvPr userDrawn="1"/>
        </p:nvSpPr>
        <p:spPr bwMode="gray">
          <a:xfrm>
            <a:off x="990083" y="412794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LOWER</a:t>
            </a:r>
          </a:p>
          <a:p>
            <a:r>
              <a:rPr lang="en-US" sz="1200" dirty="0">
                <a:solidFill>
                  <a:srgbClr val="6C7379"/>
                </a:solidFill>
                <a:latin typeface="Franklin Gothic Medium" panose="020B0603020102020204"/>
                <a:cs typeface="Times New Roman" panose="02020603050405020304" pitchFamily="18" charset="0"/>
              </a:rPr>
              <a:t>cost of care</a:t>
            </a:r>
          </a:p>
        </p:txBody>
      </p:sp>
      <p:sp>
        <p:nvSpPr>
          <p:cNvPr id="35" name="TextBox 34">
            <a:extLst>
              <a:ext uri="{FF2B5EF4-FFF2-40B4-BE49-F238E27FC236}">
                <a16:creationId xmlns:a16="http://schemas.microsoft.com/office/drawing/2014/main" id="{0D14D025-E907-EE46-A697-49BC31E21D1C}"/>
              </a:ext>
            </a:extLst>
          </p:cNvPr>
          <p:cNvSpPr txBox="1"/>
          <p:nvPr userDrawn="1"/>
        </p:nvSpPr>
        <p:spPr bwMode="gray">
          <a:xfrm>
            <a:off x="990083" y="4788302"/>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TRANSITION</a:t>
            </a:r>
          </a:p>
          <a:p>
            <a:r>
              <a:rPr lang="en-US" sz="1200" dirty="0">
                <a:solidFill>
                  <a:srgbClr val="6C7379"/>
                </a:solidFill>
                <a:latin typeface="Franklin Gothic Medium" panose="020B0603020102020204"/>
                <a:cs typeface="Times New Roman" panose="02020603050405020304" pitchFamily="18" charset="0"/>
              </a:rPr>
              <a:t>to value</a:t>
            </a:r>
          </a:p>
        </p:txBody>
      </p:sp>
      <p:sp>
        <p:nvSpPr>
          <p:cNvPr id="36" name="TextBox 35">
            <a:extLst>
              <a:ext uri="{FF2B5EF4-FFF2-40B4-BE49-F238E27FC236}">
                <a16:creationId xmlns:a16="http://schemas.microsoft.com/office/drawing/2014/main" id="{4FCC2625-F810-004D-AF24-FB8E3404D990}"/>
              </a:ext>
            </a:extLst>
          </p:cNvPr>
          <p:cNvSpPr txBox="1"/>
          <p:nvPr userDrawn="1"/>
        </p:nvSpPr>
        <p:spPr bwMode="gray">
          <a:xfrm>
            <a:off x="990082" y="545103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HARNESS</a:t>
            </a:r>
          </a:p>
          <a:p>
            <a:r>
              <a:rPr lang="en-US" sz="1200" dirty="0">
                <a:solidFill>
                  <a:srgbClr val="6C7379"/>
                </a:solidFill>
                <a:latin typeface="Franklin Gothic Medium" panose="020B0603020102020204"/>
                <a:cs typeface="Times New Roman" panose="02020603050405020304" pitchFamily="18" charset="0"/>
              </a:rPr>
              <a:t>smart growth</a:t>
            </a:r>
          </a:p>
        </p:txBody>
      </p:sp>
      <p:pic>
        <p:nvPicPr>
          <p:cNvPr id="37" name="Picture 36">
            <a:extLst>
              <a:ext uri="{FF2B5EF4-FFF2-40B4-BE49-F238E27FC236}">
                <a16:creationId xmlns:a16="http://schemas.microsoft.com/office/drawing/2014/main" id="{97CE161D-3260-9048-AFA7-9249D5A2756A}"/>
              </a:ext>
            </a:extLst>
          </p:cNvPr>
          <p:cNvPicPr>
            <a:picLocks noChangeAspect="1"/>
          </p:cNvPicPr>
          <p:nvPr userDrawn="1"/>
        </p:nvPicPr>
        <p:blipFill>
          <a:blip r:embed="rId2"/>
          <a:stretch>
            <a:fillRect/>
          </a:stretch>
        </p:blipFill>
        <p:spPr>
          <a:xfrm>
            <a:off x="10601505" y="6339539"/>
            <a:ext cx="1382972" cy="404253"/>
          </a:xfrm>
          <a:prstGeom prst="rect">
            <a:avLst/>
          </a:prstGeom>
        </p:spPr>
      </p:pic>
      <p:graphicFrame>
        <p:nvGraphicFramePr>
          <p:cNvPr id="42" name="Table 41">
            <a:extLst>
              <a:ext uri="{FF2B5EF4-FFF2-40B4-BE49-F238E27FC236}">
                <a16:creationId xmlns:a16="http://schemas.microsoft.com/office/drawing/2014/main" id="{3856284D-9395-F04A-9C9C-8D4238B1D9CD}"/>
              </a:ext>
            </a:extLst>
          </p:cNvPr>
          <p:cNvGraphicFramePr>
            <a:graphicFrameLocks noGrp="1"/>
          </p:cNvGraphicFramePr>
          <p:nvPr userDrawn="1">
            <p:extLst/>
          </p:nvPr>
        </p:nvGraphicFramePr>
        <p:xfrm>
          <a:off x="2904565" y="2055767"/>
          <a:ext cx="8423868" cy="3872619"/>
        </p:xfrm>
        <a:graphic>
          <a:graphicData uri="http://schemas.openxmlformats.org/drawingml/2006/table">
            <a:tbl>
              <a:tblPr firstRow="1" bandRow="1">
                <a:tableStyleId>{5C22544A-7EE6-4342-B048-85BDC9FD1C3A}</a:tableStyleId>
              </a:tblPr>
              <a:tblGrid>
                <a:gridCol w="2047550">
                  <a:extLst>
                    <a:ext uri="{9D8B030D-6E8A-4147-A177-3AD203B41FA5}">
                      <a16:colId xmlns:a16="http://schemas.microsoft.com/office/drawing/2014/main" val="3698888842"/>
                    </a:ext>
                  </a:extLst>
                </a:gridCol>
                <a:gridCol w="801914">
                  <a:extLst>
                    <a:ext uri="{9D8B030D-6E8A-4147-A177-3AD203B41FA5}">
                      <a16:colId xmlns:a16="http://schemas.microsoft.com/office/drawing/2014/main" val="1380970963"/>
                    </a:ext>
                  </a:extLst>
                </a:gridCol>
                <a:gridCol w="1362470">
                  <a:extLst>
                    <a:ext uri="{9D8B030D-6E8A-4147-A177-3AD203B41FA5}">
                      <a16:colId xmlns:a16="http://schemas.microsoft.com/office/drawing/2014/main" val="400027846"/>
                    </a:ext>
                  </a:extLst>
                </a:gridCol>
                <a:gridCol w="1365031">
                  <a:extLst>
                    <a:ext uri="{9D8B030D-6E8A-4147-A177-3AD203B41FA5}">
                      <a16:colId xmlns:a16="http://schemas.microsoft.com/office/drawing/2014/main" val="2930980051"/>
                    </a:ext>
                  </a:extLst>
                </a:gridCol>
                <a:gridCol w="799353">
                  <a:extLst>
                    <a:ext uri="{9D8B030D-6E8A-4147-A177-3AD203B41FA5}">
                      <a16:colId xmlns:a16="http://schemas.microsoft.com/office/drawing/2014/main" val="1294302905"/>
                    </a:ext>
                  </a:extLst>
                </a:gridCol>
                <a:gridCol w="2047550">
                  <a:extLst>
                    <a:ext uri="{9D8B030D-6E8A-4147-A177-3AD203B41FA5}">
                      <a16:colId xmlns:a16="http://schemas.microsoft.com/office/drawing/2014/main" val="4043599772"/>
                    </a:ext>
                  </a:extLst>
                </a:gridCol>
              </a:tblGrid>
              <a:tr h="644679">
                <a:tc>
                  <a:txBody>
                    <a:bodyPr/>
                    <a:lstStyle/>
                    <a:p>
                      <a:pPr marL="0" indent="0" algn="ctr">
                        <a:spcBef>
                          <a:spcPts val="0"/>
                        </a:spcBef>
                        <a:buNone/>
                      </a:pPr>
                      <a:r>
                        <a:rPr lang="en-US" sz="1100" b="0" i="0" dirty="0">
                          <a:solidFill>
                            <a:schemeClr val="tx2"/>
                          </a:solidFill>
                          <a:latin typeface="Times New Roman" panose="02020603050405020304" pitchFamily="18" charset="0"/>
                          <a:cs typeface="Times New Roman" panose="02020603050405020304" pitchFamily="18" charset="0"/>
                        </a:rPr>
                        <a:t>Improve </a:t>
                      </a:r>
                      <a:r>
                        <a:rPr lang="en-US" sz="1100" b="1" i="0" dirty="0">
                          <a:solidFill>
                            <a:srgbClr val="307AAD"/>
                          </a:solidFill>
                          <a:latin typeface="Times New Roman" panose="02020603050405020304" pitchFamily="18" charset="0"/>
                          <a:cs typeface="Times New Roman" panose="02020603050405020304" pitchFamily="18" charset="0"/>
                        </a:rPr>
                        <a:t>patient and</a:t>
                      </a:r>
                    </a:p>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consumer </a:t>
                      </a:r>
                      <a:r>
                        <a:rPr lang="en-US" sz="1100" b="0" i="0" dirty="0">
                          <a:solidFill>
                            <a:schemeClr val="tx2"/>
                          </a:solidFill>
                          <a:latin typeface="Times New Roman" panose="02020603050405020304" pitchFamily="18" charset="0"/>
                          <a:cs typeface="Times New Roman" panose="02020603050405020304" pitchFamily="18" charset="0"/>
                        </a:rPr>
                        <a:t>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Engage</a:t>
                      </a:r>
                      <a:r>
                        <a:rPr lang="en-US" sz="1100" b="0" i="0" dirty="0">
                          <a:solidFill>
                            <a:schemeClr val="tx2"/>
                          </a:solidFill>
                          <a:latin typeface="Times New Roman" panose="02020603050405020304" pitchFamily="18" charset="0"/>
                          <a:cs typeface="Times New Roman" panose="02020603050405020304" pitchFamily="18" charset="0"/>
                        </a:rPr>
                        <a:t> and </a:t>
                      </a:r>
                      <a:br>
                        <a:rPr lang="en-US" sz="1100" b="0" i="0" dirty="0">
                          <a:solidFill>
                            <a:schemeClr val="tx2"/>
                          </a:solidFill>
                          <a:latin typeface="Times New Roman" panose="02020603050405020304" pitchFamily="18" charset="0"/>
                          <a:cs typeface="Times New Roman" panose="02020603050405020304" pitchFamily="18" charset="0"/>
                        </a:rPr>
                      </a:br>
                      <a:r>
                        <a:rPr lang="en-US" sz="1100" b="1" i="0" dirty="0">
                          <a:solidFill>
                            <a:srgbClr val="307AAD"/>
                          </a:solidFill>
                          <a:latin typeface="Times New Roman" panose="02020603050405020304" pitchFamily="18" charset="0"/>
                          <a:cs typeface="Times New Roman" panose="02020603050405020304" pitchFamily="18" charset="0"/>
                        </a:rPr>
                        <a:t>empower</a:t>
                      </a:r>
                      <a:r>
                        <a:rPr lang="en-US" sz="1100" b="1" i="0" dirty="0">
                          <a:solidFill>
                            <a:schemeClr val="accent4"/>
                          </a:solidFill>
                          <a:latin typeface="Times New Roman" panose="02020603050405020304" pitchFamily="18" charset="0"/>
                          <a:cs typeface="Times New Roman" panose="02020603050405020304" pitchFamily="18" charset="0"/>
                        </a:rPr>
                        <a:t> </a:t>
                      </a:r>
                      <a:r>
                        <a:rPr lang="en-US" sz="1100" b="0" i="0" dirty="0">
                          <a:solidFill>
                            <a:schemeClr val="tx2"/>
                          </a:solidFill>
                          <a:latin typeface="Times New Roman" panose="02020603050405020304" pitchFamily="18" charset="0"/>
                          <a:cs typeface="Times New Roman" panose="02020603050405020304" pitchFamily="18" charset="0"/>
                        </a:rPr>
                        <a:t>workforce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100" b="0" i="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consumer-facing</a:t>
                      </a:r>
                    </a:p>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digital tools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endParaRPr lang="en-US"/>
                    </a:p>
                  </a:txBody>
                  <a:tcPr/>
                </a:tc>
                <a:tc>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IT capabilities </a:t>
                      </a:r>
                      <a:r>
                        <a:rPr lang="en-US" sz="1100" b="0" dirty="0">
                          <a:solidFill>
                            <a:schemeClr val="tx2"/>
                          </a:solidFill>
                          <a:latin typeface="Times New Roman" panose="02020603050405020304" pitchFamily="18" charset="0"/>
                          <a:cs typeface="Times New Roman" panose="02020603050405020304" pitchFamily="18" charset="0"/>
                        </a:rPr>
                        <a:t>for the patient 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extLst>
                  <a:ext uri="{0D108BD9-81ED-4DB2-BD59-A6C34878D82A}">
                    <a16:rowId xmlns:a16="http://schemas.microsoft.com/office/drawing/2014/main" val="433933633"/>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Redesign </a:t>
                      </a:r>
                      <a:r>
                        <a:rPr lang="en-US" sz="1100" b="1" dirty="0">
                          <a:solidFill>
                            <a:srgbClr val="307AAD"/>
                          </a:solidFill>
                          <a:latin typeface="Times New Roman" panose="02020603050405020304" pitchFamily="18" charset="0"/>
                          <a:cs typeface="Times New Roman" panose="02020603050405020304" pitchFamily="18" charset="0"/>
                        </a:rPr>
                        <a:t>clinical and operational processes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9846285"/>
                  </a:ext>
                </a:extLst>
              </a:tr>
              <a:tr h="649224">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Grow and integrate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primary care base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0F4A57"/>
                          </a:solidFill>
                          <a:latin typeface="Times New Roman" panose="02020603050405020304" pitchFamily="18" charset="0"/>
                          <a:cs typeface="Times New Roman" panose="02020603050405020304" pitchFamily="18" charset="0"/>
                        </a:rPr>
                        <a:t>alignment and engagement</a:t>
                      </a: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alignment and engagement</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Improve provider </a:t>
                      </a:r>
                      <a:r>
                        <a:rPr lang="en-US" sz="1100" b="1" dirty="0">
                          <a:solidFill>
                            <a:srgbClr val="307AAD"/>
                          </a:solidFill>
                          <a:latin typeface="Times New Roman" panose="02020603050405020304" pitchFamily="18" charset="0"/>
                          <a:cs typeface="Times New Roman" panose="02020603050405020304" pitchFamily="18" charset="0"/>
                        </a:rPr>
                        <a:t>technology,</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data, and analytics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48699187"/>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cost management </a:t>
                      </a:r>
                      <a:r>
                        <a:rPr lang="en-US" sz="1100" dirty="0">
                          <a:solidFill>
                            <a:schemeClr val="tx2"/>
                          </a:solidFill>
                          <a:latin typeface="Times New Roman" panose="02020603050405020304" pitchFamily="18" charset="0"/>
                          <a:cs typeface="Times New Roman" panose="02020603050405020304" pitchFamily="18" charset="0"/>
                        </a:rPr>
                        <a:t>capabilities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698849760"/>
                  </a:ext>
                </a:extLst>
              </a:tr>
              <a:tr h="644679">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Build strategic </a:t>
                      </a:r>
                      <a:r>
                        <a:rPr lang="en-US" sz="1100" b="1" dirty="0">
                          <a:solidFill>
                            <a:srgbClr val="307AAD"/>
                          </a:solidFill>
                          <a:latin typeface="Times New Roman" panose="02020603050405020304" pitchFamily="18" charset="0"/>
                          <a:cs typeface="Times New Roman" panose="02020603050405020304" pitchFamily="18" charset="0"/>
                        </a:rPr>
                        <a:t>partnerships</a:t>
                      </a:r>
                      <a:br>
                        <a:rPr lang="en-US" sz="1100" b="1" dirty="0">
                          <a:solidFill>
                            <a:srgbClr val="307AAD"/>
                          </a:solidFill>
                          <a:latin typeface="Times New Roman" panose="02020603050405020304" pitchFamily="18" charset="0"/>
                          <a:cs typeface="Times New Roman" panose="02020603050405020304" pitchFamily="18" charset="0"/>
                        </a:rPr>
                      </a:br>
                      <a:r>
                        <a:rPr lang="en-US" sz="1100" b="1" dirty="0">
                          <a:solidFill>
                            <a:srgbClr val="307AAD"/>
                          </a:solidFill>
                          <a:latin typeface="Times New Roman" panose="02020603050405020304" pitchFamily="18" charset="0"/>
                          <a:cs typeface="Times New Roman" panose="02020603050405020304" pitchFamily="18" charset="0"/>
                        </a:rPr>
                        <a:t> along the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risk models, grow covered lives</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Develop </a:t>
                      </a:r>
                      <a:r>
                        <a:rPr lang="en-US" sz="1100" b="1" dirty="0">
                          <a:solidFill>
                            <a:srgbClr val="307AAD"/>
                          </a:solidFill>
                          <a:latin typeface="Times New Roman" panose="02020603050405020304" pitchFamily="18" charset="0"/>
                          <a:cs typeface="Times New Roman" panose="02020603050405020304" pitchFamily="18" charset="0"/>
                        </a:rPr>
                        <a:t>community care </a:t>
                      </a:r>
                      <a:r>
                        <a:rPr lang="en-US" sz="1100" dirty="0">
                          <a:solidFill>
                            <a:schemeClr val="tx2"/>
                          </a:solidFill>
                          <a:latin typeface="Times New Roman" panose="02020603050405020304" pitchFamily="18" charset="0"/>
                          <a:cs typeface="Times New Roman" panose="02020603050405020304" pitchFamily="18" charset="0"/>
                        </a:rPr>
                        <a:t>models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712112872"/>
                  </a:ext>
                </a:extLst>
              </a:tr>
              <a:tr h="644679">
                <a:tc gridSpan="2">
                  <a:txBody>
                    <a:bodyPr/>
                    <a:lstStyle/>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Optimize service lines </a:t>
                      </a:r>
                      <a:r>
                        <a:rPr lang="en-US" sz="1100" dirty="0">
                          <a:solidFill>
                            <a:schemeClr val="tx2"/>
                          </a:solidFill>
                          <a:latin typeface="Times New Roman" panose="02020603050405020304" pitchFamily="18" charset="0"/>
                          <a:cs typeface="Times New Roman" panose="02020603050405020304" pitchFamily="18" charset="0"/>
                        </a:rPr>
                        <a:t>across </a:t>
                      </a:r>
                      <a:br>
                        <a:rPr lang="en-US" sz="1100" dirty="0">
                          <a:solidFill>
                            <a:schemeClr val="tx2"/>
                          </a:solidFill>
                          <a:latin typeface="Times New Roman" panose="02020603050405020304" pitchFamily="18" charset="0"/>
                          <a:cs typeface="Times New Roman" panose="02020603050405020304" pitchFamily="18" charset="0"/>
                        </a:rPr>
                      </a:br>
                      <a:r>
                        <a:rPr lang="en-US" sz="1100" dirty="0">
                          <a:solidFill>
                            <a:schemeClr val="tx2"/>
                          </a:solidFill>
                          <a:latin typeface="Times New Roman" panose="02020603050405020304" pitchFamily="18" charset="0"/>
                          <a:cs typeface="Times New Roman" panose="02020603050405020304" pitchFamily="18" charset="0"/>
                        </a:rPr>
                        <a:t>the care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Optimize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outpatient</a:t>
                      </a:r>
                      <a:r>
                        <a:rPr lang="en-US" sz="1100" dirty="0">
                          <a:solidFill>
                            <a:schemeClr val="tx2"/>
                          </a:solidFill>
                          <a:latin typeface="Times New Roman" panose="02020603050405020304" pitchFamily="18" charset="0"/>
                          <a:cs typeface="Times New Roman" panose="02020603050405020304" pitchFamily="18" charset="0"/>
                        </a:rPr>
                        <a:t> capabilities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Align </a:t>
                      </a:r>
                      <a:r>
                        <a:rPr lang="en-US" sz="1100" b="1" dirty="0">
                          <a:solidFill>
                            <a:srgbClr val="307AAD"/>
                          </a:solidFill>
                          <a:latin typeface="Times New Roman" panose="02020603050405020304" pitchFamily="18" charset="0"/>
                          <a:cs typeface="Times New Roman" panose="02020603050405020304" pitchFamily="18" charset="0"/>
                        </a:rPr>
                        <a:t>organizational structure, incentives, and metrics</a:t>
                      </a:r>
                      <a:r>
                        <a:rPr lang="en-US" sz="1100" b="1" dirty="0">
                          <a:solidFill>
                            <a:srgbClr val="0F4A57"/>
                          </a:solidFill>
                          <a:latin typeface="Times New Roman" panose="02020603050405020304" pitchFamily="18" charset="0"/>
                          <a:cs typeface="Times New Roman" panose="02020603050405020304" pitchFamily="18" charset="0"/>
                        </a:rPr>
                        <a:t> </a:t>
                      </a:r>
                      <a:r>
                        <a:rPr lang="en-US" sz="1100" dirty="0">
                          <a:solidFill>
                            <a:schemeClr val="tx2"/>
                          </a:solidFill>
                          <a:latin typeface="Times New Roman" panose="02020603050405020304" pitchFamily="18" charset="0"/>
                          <a:cs typeface="Times New Roman" panose="02020603050405020304" pitchFamily="18" charset="0"/>
                        </a:rPr>
                        <a:t>to support strategy</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034543782"/>
                  </a:ext>
                </a:extLst>
              </a:tr>
            </a:tbl>
          </a:graphicData>
        </a:graphic>
      </p:graphicFrame>
      <p:sp>
        <p:nvSpPr>
          <p:cNvPr id="43" name="TextBox 42">
            <a:extLst>
              <a:ext uri="{FF2B5EF4-FFF2-40B4-BE49-F238E27FC236}">
                <a16:creationId xmlns:a16="http://schemas.microsoft.com/office/drawing/2014/main" id="{AFB09A0C-FA4A-3B4F-A668-A15258BD2B3B}"/>
              </a:ext>
            </a:extLst>
          </p:cNvPr>
          <p:cNvSpPr txBox="1"/>
          <p:nvPr userDrawn="1"/>
        </p:nvSpPr>
        <p:spPr bwMode="gray">
          <a:xfrm>
            <a:off x="244853" y="322727"/>
            <a:ext cx="2722652" cy="257369"/>
          </a:xfrm>
          <a:prstGeom prst="rect">
            <a:avLst/>
          </a:prstGeom>
          <a:noFill/>
        </p:spPr>
        <p:txBody>
          <a:bodyPr wrap="square" lIns="36000" tIns="36000" rIns="36000" bIns="36000" rtlCol="0" anchor="ctr">
            <a:spAutoFit/>
          </a:bodyPr>
          <a:lstStyle/>
          <a:p>
            <a:r>
              <a:rPr lang="en-US" sz="1200" dirty="0">
                <a:solidFill>
                  <a:srgbClr val="FFFFFF"/>
                </a:solidFill>
                <a:latin typeface="Franklin Gothic Medium" panose="020B0603020102020204"/>
                <a:cs typeface="Times New Roman" panose="02020603050405020304" pitchFamily="18" charset="0"/>
              </a:rPr>
              <a:t>STRATEGIC PRIORITES</a:t>
            </a:r>
          </a:p>
        </p:txBody>
      </p:sp>
    </p:spTree>
    <p:extLst>
      <p:ext uri="{BB962C8B-B14F-4D97-AF65-F5344CB8AC3E}">
        <p14:creationId xmlns:p14="http://schemas.microsoft.com/office/powerpoint/2010/main" val="968608586"/>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8322031"/>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15E921F-37C4-9A4A-A306-91EB2DCEE060}"/>
              </a:ext>
            </a:extLst>
          </p:cNvPr>
          <p:cNvSpPr/>
          <p:nvPr userDrawn="1"/>
        </p:nvSpPr>
        <p:spPr bwMode="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257314"/>
              <a:gd name="connsiteY0" fmla="*/ 0 h 6858000"/>
              <a:gd name="connsiteX1" fmla="*/ 12192000 w 12257314"/>
              <a:gd name="connsiteY1" fmla="*/ 0 h 6858000"/>
              <a:gd name="connsiteX2" fmla="*/ 12257314 w 12257314"/>
              <a:gd name="connsiteY2" fmla="*/ 3265715 h 6858000"/>
              <a:gd name="connsiteX3" fmla="*/ 0 w 12257314"/>
              <a:gd name="connsiteY3" fmla="*/ 6858000 h 6858000"/>
              <a:gd name="connsiteX4" fmla="*/ 0 w 12257314"/>
              <a:gd name="connsiteY4" fmla="*/ 0 h 6858000"/>
              <a:gd name="connsiteX0" fmla="*/ 0 w 12273643"/>
              <a:gd name="connsiteY0" fmla="*/ 0 h 6858000"/>
              <a:gd name="connsiteX1" fmla="*/ 12192000 w 12273643"/>
              <a:gd name="connsiteY1" fmla="*/ 0 h 6858000"/>
              <a:gd name="connsiteX2" fmla="*/ 12273643 w 12273643"/>
              <a:gd name="connsiteY2" fmla="*/ 1632858 h 6858000"/>
              <a:gd name="connsiteX3" fmla="*/ 0 w 12273643"/>
              <a:gd name="connsiteY3" fmla="*/ 6858000 h 6858000"/>
              <a:gd name="connsiteX4" fmla="*/ 0 w 12273643"/>
              <a:gd name="connsiteY4" fmla="*/ 0 h 6858000"/>
              <a:gd name="connsiteX0" fmla="*/ 0 w 12192000"/>
              <a:gd name="connsiteY0" fmla="*/ 0 h 6858000"/>
              <a:gd name="connsiteX1" fmla="*/ 12192000 w 12192000"/>
              <a:gd name="connsiteY1" fmla="*/ 0 h 6858000"/>
              <a:gd name="connsiteX2" fmla="*/ 12192000 w 12192000"/>
              <a:gd name="connsiteY2" fmla="*/ 2400301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2192000 w 12192000"/>
              <a:gd name="connsiteY2" fmla="*/ 2367644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2367644"/>
                </a:lnTo>
                <a:lnTo>
                  <a:pt x="0" y="6858000"/>
                </a:lnTo>
                <a:lnTo>
                  <a:pt x="0" y="0"/>
                </a:lnTo>
                <a:close/>
              </a:path>
            </a:pathLst>
          </a:custGeom>
          <a:gradFill>
            <a:gsLst>
              <a:gs pos="0">
                <a:srgbClr val="307AAD"/>
              </a:gs>
              <a:gs pos="98000">
                <a:srgbClr val="307AAD">
                  <a:alpha val="85000"/>
                </a:srgbClr>
              </a:gs>
            </a:gsLst>
            <a:lin ang="0" scaled="1"/>
          </a:gradFill>
          <a:ln w="9525">
            <a:noFill/>
          </a:ln>
          <a:effectLst>
            <a:outerShdw blurRad="508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2" name="Title"/>
          <p:cNvSpPr>
            <a:spLocks noGrp="1"/>
          </p:cNvSpPr>
          <p:nvPr userDrawn="1">
            <p:ph type="ctrTitle" hasCustomPrompt="1"/>
            <p:custDataLst>
              <p:tags r:id="rId1"/>
            </p:custDataLst>
          </p:nvPr>
        </p:nvSpPr>
        <p:spPr>
          <a:xfrm>
            <a:off x="914400" y="1325880"/>
            <a:ext cx="10363200" cy="1270363"/>
          </a:xfrm>
        </p:spPr>
        <p:txBody>
          <a:bodyPr lIns="128016" tIns="64008" rIns="128016" bIns="64008" anchor="b" anchorCtr="0">
            <a:normAutofit/>
          </a:bodyPr>
          <a:lstStyle>
            <a:lvl1pPr algn="l">
              <a:spcBef>
                <a:spcPct val="0"/>
              </a:spcBef>
              <a:defRPr sz="6000" b="1" i="0">
                <a:solidFill>
                  <a:schemeClr val="bg1"/>
                </a:solidFill>
                <a:latin typeface="+mj-lt"/>
              </a:defRPr>
            </a:lvl1pPr>
          </a:lstStyle>
          <a:p>
            <a:r>
              <a:rPr lang="en-US" dirty="0"/>
              <a:t>Click to add title</a:t>
            </a:r>
          </a:p>
        </p:txBody>
      </p:sp>
      <p:sp>
        <p:nvSpPr>
          <p:cNvPr id="6" name="btfpLayoutConfig" hidden="1"/>
          <p:cNvSpPr txBox="1"/>
          <p:nvPr userDrawn="1">
            <p:custDataLst>
              <p:tags r:id="rId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overall_0_131468226384557565 columns_1_131468226384557565 </a:t>
            </a:r>
          </a:p>
        </p:txBody>
      </p:sp>
      <p:pic>
        <p:nvPicPr>
          <p:cNvPr id="11" name="Picture 10">
            <a:extLst>
              <a:ext uri="{FF2B5EF4-FFF2-40B4-BE49-F238E27FC236}">
                <a16:creationId xmlns:a16="http://schemas.microsoft.com/office/drawing/2014/main" id="{39560BEA-979F-F240-B6EA-3390DC021418}"/>
              </a:ext>
            </a:extLst>
          </p:cNvPr>
          <p:cNvPicPr>
            <a:picLocks noChangeAspect="1"/>
          </p:cNvPicPr>
          <p:nvPr userDrawn="1"/>
        </p:nvPicPr>
        <p:blipFill>
          <a:blip r:embed="rId4"/>
          <a:stretch>
            <a:fillRect/>
          </a:stretch>
        </p:blipFill>
        <p:spPr>
          <a:xfrm>
            <a:off x="8295003" y="5460574"/>
            <a:ext cx="3368631" cy="984676"/>
          </a:xfrm>
          <a:prstGeom prst="rect">
            <a:avLst/>
          </a:prstGeom>
        </p:spPr>
      </p:pic>
      <p:sp>
        <p:nvSpPr>
          <p:cNvPr id="19" name="Text Placeholder 18">
            <a:extLst>
              <a:ext uri="{FF2B5EF4-FFF2-40B4-BE49-F238E27FC236}">
                <a16:creationId xmlns:a16="http://schemas.microsoft.com/office/drawing/2014/main" id="{9F000818-D6C4-B44B-BB04-824A1FA0F648}"/>
              </a:ext>
            </a:extLst>
          </p:cNvPr>
          <p:cNvSpPr>
            <a:spLocks noGrp="1"/>
          </p:cNvSpPr>
          <p:nvPr>
            <p:ph type="body" sz="quarter" idx="10"/>
          </p:nvPr>
        </p:nvSpPr>
        <p:spPr>
          <a:xfrm>
            <a:off x="914400" y="2595563"/>
            <a:ext cx="7050088" cy="1355725"/>
          </a:xfrm>
        </p:spPr>
        <p:txBody>
          <a:bodyPr>
            <a:noAutofit/>
          </a:bodyPr>
          <a:lstStyle>
            <a:lvl1pPr>
              <a:defRPr sz="2400" b="0" i="0">
                <a:solidFill>
                  <a:schemeClr val="bg1"/>
                </a:solidFill>
                <a:latin typeface="+mj-lt"/>
              </a:defRPr>
            </a:lvl1pPr>
            <a:lvl2pPr>
              <a:defRPr sz="2400" b="0" i="0">
                <a:solidFill>
                  <a:schemeClr val="bg1"/>
                </a:solidFill>
                <a:latin typeface="Franklin Gothic Medium" panose="020B0603020102020204" pitchFamily="34" charset="0"/>
              </a:defRPr>
            </a:lvl2pPr>
            <a:lvl3pPr>
              <a:defRPr sz="2400" b="0" i="0">
                <a:solidFill>
                  <a:schemeClr val="bg1"/>
                </a:solidFill>
                <a:latin typeface="Franklin Gothic Medium" panose="020B0603020102020204" pitchFamily="34" charset="0"/>
              </a:defRPr>
            </a:lvl3pPr>
            <a:lvl4pPr>
              <a:defRPr sz="2400" b="0" i="0">
                <a:solidFill>
                  <a:schemeClr val="bg1"/>
                </a:solidFill>
                <a:latin typeface="Franklin Gothic Medium" panose="020B0603020102020204" pitchFamily="34" charset="0"/>
              </a:defRPr>
            </a:lvl4pPr>
            <a:lvl5pPr>
              <a:defRPr sz="2400" b="0" i="0">
                <a:solidFill>
                  <a:schemeClr val="bg1"/>
                </a:solidFill>
                <a:latin typeface="Franklin Gothic Medium" panose="020B0603020102020204" pitchFamily="34" charset="0"/>
              </a:defRPr>
            </a:lvl5pPr>
          </a:lstStyle>
          <a:p>
            <a:pPr lvl="0"/>
            <a:r>
              <a:rPr lang="en-US" dirty="0"/>
              <a:t>Edit Master text styles</a:t>
            </a:r>
          </a:p>
        </p:txBody>
      </p:sp>
    </p:spTree>
    <p:extLst>
      <p:ext uri="{BB962C8B-B14F-4D97-AF65-F5344CB8AC3E}">
        <p14:creationId xmlns:p14="http://schemas.microsoft.com/office/powerpoint/2010/main" val="2620549258"/>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4.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2.xml"/><Relationship Id="rId5" Type="http://schemas.openxmlformats.org/officeDocument/2006/relationships/slideLayout" Target="../slideLayouts/slideLayout5.xml"/><Relationship Id="rId10" Type="http://schemas.openxmlformats.org/officeDocument/2006/relationships/tags" Target="../tags/tag1.xml"/><Relationship Id="rId4" Type="http://schemas.openxmlformats.org/officeDocument/2006/relationships/slideLayout" Target="../slideLayouts/slideLayout4.xml"/><Relationship Id="rId9" Type="http://schemas.openxmlformats.org/officeDocument/2006/relationships/theme" Target="../theme/theme1.xml"/><Relationship Id="rId14" Type="http://schemas.openxmlformats.org/officeDocument/2006/relationships/tags" Target="../tags/tag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ags" Target="../tags/tag13.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tags" Target="../tags/tag12.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tags" Target="../tags/tag11.xml"/><Relationship Id="rId5" Type="http://schemas.openxmlformats.org/officeDocument/2006/relationships/slideLayout" Target="../slideLayouts/slideLayout13.xml"/><Relationship Id="rId10" Type="http://schemas.openxmlformats.org/officeDocument/2006/relationships/tags" Target="../tags/tag10.xml"/><Relationship Id="rId4" Type="http://schemas.openxmlformats.org/officeDocument/2006/relationships/slideLayout" Target="../slideLayouts/slideLayout12.xml"/><Relationship Id="rId9" Type="http://schemas.openxmlformats.org/officeDocument/2006/relationships/theme" Target="../theme/theme2.xml"/><Relationship Id="rId14" Type="http://schemas.openxmlformats.org/officeDocument/2006/relationships/tags" Target="../tags/tag14.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ags" Target="../tags/tag2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tags" Target="../tags/tag21.xml"/><Relationship Id="rId5" Type="http://schemas.openxmlformats.org/officeDocument/2006/relationships/slideLayout" Target="../slideLayouts/slideLayout21.xml"/><Relationship Id="rId10" Type="http://schemas.openxmlformats.org/officeDocument/2006/relationships/tags" Target="../tags/tag20.xml"/><Relationship Id="rId4" Type="http://schemas.openxmlformats.org/officeDocument/2006/relationships/slideLayout" Target="../slideLayouts/slideLayout20.xml"/><Relationship Id="rId9" Type="http://schemas.openxmlformats.org/officeDocument/2006/relationships/tags" Target="../tags/tag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9F9FC"/>
        </a:solidFill>
        <a:effectLst/>
      </p:bgPr>
    </p:bg>
    <p:spTree>
      <p:nvGrpSpPr>
        <p:cNvPr id="1" name=""/>
        <p:cNvGrpSpPr/>
        <p:nvPr/>
      </p:nvGrpSpPr>
      <p:grpSpPr>
        <a:xfrm>
          <a:off x="0" y="0"/>
          <a:ext cx="0" cy="0"/>
          <a:chOff x="0" y="0"/>
          <a:chExt cx="0" cy="0"/>
        </a:xfrm>
      </p:grpSpPr>
      <p:sp>
        <p:nvSpPr>
          <p:cNvPr id="5" name="BtfpConfiguration" hidden="1"/>
          <p:cNvSpPr txBox="1"/>
          <p:nvPr userDrawn="1">
            <p:custDataLst>
              <p:tags r:id="rId10"/>
            </p:custDataLst>
          </p:nvPr>
        </p:nvSpPr>
        <p:spPr bwMode="hidden">
          <a:xfrm>
            <a:off x="0" y="0"/>
            <a:ext cx="36000" cy="36000"/>
          </a:xfrm>
          <a:prstGeom prst="rect">
            <a:avLst/>
          </a:prstGeom>
          <a:noFill/>
        </p:spPr>
        <p:txBody>
          <a:bodyPr wrap="none" lIns="0" tIns="0" rIns="0" bIns="0" rtlCol="0">
            <a:noAutofit/>
          </a:bodyPr>
          <a:lstStyle/>
          <a:p>
            <a:pPr defTabSz="711143">
              <a:spcBef>
                <a:spcPts val="1200"/>
              </a:spcBef>
            </a:pPr>
            <a:r>
              <a:rPr lang="en-US" sz="100" dirty="0">
                <a:solidFill>
                  <a:prstClr val="white">
                    <a:alpha val="0"/>
                  </a:prstClr>
                </a:solidFill>
              </a:rPr>
              <a:t>&lt;btfp&gt;
  &lt;!-- North America Graphics. 2.26.2019. DAL. CORE. 
       Instructions for the &lt;template&gt; tag:
       Keep "version" and "type" options unchanged.
       Set "name" option to the client name that should appear on the client color section. 
       Set "pageSize" to the paper size you are setting this slide master up on. Valid values are: "widescreen" (which equals 16:9), "4_3", "a4" and "letter". Observe capitalization! --&gt;
  &lt;template version="2.0.14" type="unbranded" name="Memorial Hermann_16.9" pageSize="widescreen"&gt;
    &lt;!-- Instructions for &lt;settings&gt; tag:
         In each sub-tag set the hex code of the RGB color you wish to use for the standard elements when they are created on this slide master.
         If the value is missing or invalid, default colors will be used. --&gt;
    &lt;settings&gt;
      &lt;runningAgendaBackColorLeft&gt;#1F497D&lt;/runningAgendaBackColorLeft&gt;
      &lt;runningAgendaBackColorRight&gt;#4F81BD&lt;/runningAgendaBackColorRight&gt;
      &lt;runningAgendaTextColorLeft&gt;#FFFFFF&lt;/runningAgendaTextColorLeft&gt;
      &lt;runningAgendaTextColorRight&gt;#FFFFFF&lt;/runningAgendaTextColorRight&gt;
      &lt;columnHeaderLineColor&gt;#000000&lt;/columnHeaderLineColor&gt;
      &lt;columnHeaderTextColor&gt;#000000&lt;/columnHeaderTextColor&gt;
      &lt;rowHeaderLineColor&gt;#000000&lt;/rowHeaderLineColor&gt;
      &lt;rowHeaderTextColor&gt;#000000&lt;/rowHeaderTextColor&gt;
      &lt;bainArrowLineColor&gt;#948A54&lt;/bainArrowLineColor&gt;
      &lt;bainArrowTextColor&gt;#948A54&lt;/bainArrowTextColor&gt;
      &lt;percentageCircleFullCircleColor&gt;#EEECE1&lt;/percentageCircleFullCircleColor&gt;
      &lt;percentageCircleTextHighlightColor&gt;#948A54&lt;/percentageCircleTextHighlightColor&gt;
      &lt;statusStickerColor&gt;#000000&lt;/statusStickerColor&gt;
      &lt;calloutBackColor&gt;#FFFFFF&lt;/calloutBackColor&gt;
      &lt;calloutTextLineColor&gt;#000000&lt;/calloutTextLineColor&gt;
      &lt;numberBubbleBackColor&gt;#FFFFFF&lt;/numberBubbleBackColor&gt;
      &lt;numberBubbleTextLineColor&gt;#948A54&lt;/numberBubbleTextLineColor&gt;
      &lt;valueChainTextLineColor&gt;#000000&lt;/valueChainTextLineColor&gt;
      &lt;agendaHighlightColor&gt;#948A54&lt;/agendaHighlightColor&gt;
      &lt;!-- The &lt;tableAccentNumber&gt; defines which table layout from the "Light Style 1" row should be applied for newly created tables. 
           Valid values are 0, 1, 2, 3, 4, 5, and 6 - representing the layouts on the Table Layout drop-down from left to right. 
           The highlight colors used in those table layouts link to the Theme color palette, they cannot be specified here. --&gt;
      &lt;tableAccentNumber&gt;1&lt;/tableAccentNumber&gt;
      &lt;!-- The &lt;statusStickerRunningAgendaFontSize&gt; tag determines what font size should be applied to newly created status stickers and running agendas. 
           Valid values are integer numbers. If the option is not present or not valid, the default is used. --&gt;
      &lt;statusStickerRunningAgendaFontSize&gt;12&lt;/statusStickerRunningAgendaFontSize&gt;
      &lt;!-- The &lt;columnSpacing&gt; tag determines the width of the spacing between columns in pt.
           Valid values are integer numbers, min. 28, max. 85 (~1-3cm). If the option is not present or not valid, the default is used. --&gt;
      &lt;columnSpacing&gt;36&lt;/columnSpacing&gt;
    &lt;/settings&gt;
    &lt;!-- Instructions for &lt;colors&gt; tag:
         Use any number of &lt;color&gt;...&lt;/color&gt; lines. Each line creates a client color on the client color palette in the order they appear here.
         The client color hex code goes between the &lt;color&gt; and &lt;/color&gt; tags.
         The &lt;color&gt; tag may have the option "contrastingTextColor". If it is set to a valid RGB hex code then that color will be used for text if the user applies the client color to fill a shape. 
         Hence, contrastingTextColor usually is white (#FFFFFF), black (#000000) or another dark color. --&gt;
    &lt;colors&gt;
      &lt;color contrastingTextColor="#000000"&gt;#EEECE1&lt;/color&gt;
      &lt;color </a:t>
            </a:r>
            <a:r>
              <a:rPr lang="en-US" sz="100" dirty="0" err="1">
                <a:solidFill>
                  <a:prstClr val="white">
                    <a:alpha val="0"/>
                  </a:prstClr>
                </a:solidFill>
              </a:rPr>
              <a:t>contrastingTextColor</a:t>
            </a:r>
            <a:r>
              <a:rPr lang="en-US" sz="100" dirty="0">
                <a:solidFill>
                  <a:prstClr val="white">
                    <a:alpha val="0"/>
                  </a:prstClr>
                </a:solidFill>
              </a:rPr>
              <a:t>="#FFFFFF"&gt;#948A54&lt;/color&gt;
      &lt;color </a:t>
            </a:r>
            <a:r>
              <a:rPr lang="en-US" sz="100" dirty="0" err="1">
                <a:solidFill>
                  <a:prstClr val="white">
                    <a:alpha val="0"/>
                  </a:prstClr>
                </a:solidFill>
              </a:rPr>
              <a:t>contrastingTextColor</a:t>
            </a:r>
            <a:r>
              <a:rPr lang="en-US" sz="100" dirty="0">
                <a:solidFill>
                  <a:prstClr val="white">
                    <a:alpha val="0"/>
                  </a:prstClr>
                </a:solidFill>
              </a:rPr>
              <a:t>="#FFFFFF"&gt;#1F497D&lt;/color&gt;
      &lt;color </a:t>
            </a:r>
            <a:r>
              <a:rPr lang="en-US" sz="100" dirty="0" err="1">
                <a:solidFill>
                  <a:prstClr val="white">
                    <a:alpha val="0"/>
                  </a:prstClr>
                </a:solidFill>
              </a:rPr>
              <a:t>contrastingTextColor</a:t>
            </a:r>
            <a:r>
              <a:rPr lang="en-US" sz="100" dirty="0">
                <a:solidFill>
                  <a:prstClr val="white">
                    <a:alpha val="0"/>
                  </a:prstClr>
                </a:solidFill>
              </a:rPr>
              <a:t>="#FFFFFF"&gt;#4F81BD&lt;/color&gt;
      &lt;color </a:t>
            </a:r>
            <a:r>
              <a:rPr lang="en-US" sz="100" dirty="0" err="1">
                <a:solidFill>
                  <a:prstClr val="white">
                    <a:alpha val="0"/>
                  </a:prstClr>
                </a:solidFill>
              </a:rPr>
              <a:t>contrastingTextColor</a:t>
            </a:r>
            <a:r>
              <a:rPr lang="en-US" sz="100" dirty="0">
                <a:solidFill>
                  <a:prstClr val="white">
                    <a:alpha val="0"/>
                  </a:prstClr>
                </a:solidFill>
              </a:rPr>
              <a:t>="#FFFFFF"&gt;#C0504D&lt;/color&gt;
      &lt;color </a:t>
            </a:r>
            <a:r>
              <a:rPr lang="en-US" sz="100" dirty="0" err="1">
                <a:solidFill>
                  <a:prstClr val="white">
                    <a:alpha val="0"/>
                  </a:prstClr>
                </a:solidFill>
              </a:rPr>
              <a:t>contrastingTextColor</a:t>
            </a:r>
            <a:r>
              <a:rPr lang="en-US" sz="100" dirty="0">
                <a:solidFill>
                  <a:prstClr val="white">
                    <a:alpha val="0"/>
                  </a:prstClr>
                </a:solidFill>
              </a:rPr>
              <a:t>="#000000"&gt;#9BBB59&lt;/color&gt;
      &lt;color </a:t>
            </a:r>
            <a:r>
              <a:rPr lang="en-US" sz="100" dirty="0" err="1">
                <a:solidFill>
                  <a:prstClr val="white">
                    <a:alpha val="0"/>
                  </a:prstClr>
                </a:solidFill>
              </a:rPr>
              <a:t>contrastingTextColor</a:t>
            </a:r>
            <a:r>
              <a:rPr lang="en-US" sz="100" dirty="0">
                <a:solidFill>
                  <a:prstClr val="white">
                    <a:alpha val="0"/>
                  </a:prstClr>
                </a:solidFill>
              </a:rPr>
              <a:t>="#FFFFFF"&gt;#8064A2&lt;/color&gt;
      &lt;color </a:t>
            </a:r>
            <a:r>
              <a:rPr lang="en-US" sz="100" dirty="0" err="1">
                <a:solidFill>
                  <a:prstClr val="white">
                    <a:alpha val="0"/>
                  </a:prstClr>
                </a:solidFill>
              </a:rPr>
              <a:t>contrastingTextColor</a:t>
            </a:r>
            <a:r>
              <a:rPr lang="en-US" sz="100" dirty="0">
                <a:solidFill>
                  <a:prstClr val="white">
                    <a:alpha val="0"/>
                  </a:prstClr>
                </a:solidFill>
              </a:rPr>
              <a:t>="#FFFFFF"&gt;#4BACC6&lt;/color&gt;
      &lt;color </a:t>
            </a:r>
            <a:r>
              <a:rPr lang="en-US" sz="100" dirty="0" err="1">
                <a:solidFill>
                  <a:prstClr val="white">
                    <a:alpha val="0"/>
                  </a:prstClr>
                </a:solidFill>
              </a:rPr>
              <a:t>contrastingTextColor</a:t>
            </a:r>
            <a:r>
              <a:rPr lang="en-US" sz="100" dirty="0">
                <a:solidFill>
                  <a:prstClr val="white">
                    <a:alpha val="0"/>
                  </a:prstClr>
                </a:solidFill>
              </a:rPr>
              <a:t>="#000000"&gt;#F79646&lt;/color&gt;
    &lt;/colors&gt;
  &lt;/template&gt;
&lt;/</a:t>
            </a:r>
            <a:r>
              <a:rPr lang="en-US" sz="100" dirty="0" err="1">
                <a:solidFill>
                  <a:prstClr val="white">
                    <a:alpha val="0"/>
                  </a:prstClr>
                </a:solidFill>
              </a:rPr>
              <a:t>btfp</a:t>
            </a:r>
            <a:r>
              <a:rPr lang="en-US" sz="100" dirty="0">
                <a:solidFill>
                  <a:prstClr val="white">
                    <a:alpha val="0"/>
                  </a:prstClr>
                </a:solidFill>
              </a:rPr>
              <a:t>&gt;</a:t>
            </a:r>
          </a:p>
        </p:txBody>
      </p:sp>
      <p:sp>
        <p:nvSpPr>
          <p:cNvPr id="19" name="SlideNumber"/>
          <p:cNvSpPr/>
          <p:nvPr userDrawn="1">
            <p:custDataLst>
              <p:tags r:id="rId11"/>
            </p:custDataLst>
          </p:nvPr>
        </p:nvSpPr>
        <p:spPr bwMode="gray">
          <a:xfrm>
            <a:off x="4674870" y="6355080"/>
            <a:ext cx="2842260" cy="365760"/>
          </a:xfrm>
          <a:prstGeom prst="roundRect">
            <a:avLst>
              <a:gd name="adj" fmla="val 0"/>
            </a:avLst>
          </a:prstGeom>
          <a:noFill/>
          <a:ln w="19050">
            <a:no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none" lIns="106680" tIns="53340" rIns="106680" bIns="53340" rtlCol="0" anchor="ctr" anchorCtr="0">
            <a:noAutofit/>
          </a:bodyPr>
          <a:lstStyle/>
          <a:p>
            <a:pPr algn="ctr" defTabSz="711143">
              <a:spcBef>
                <a:spcPct val="0"/>
              </a:spcBef>
            </a:pPr>
            <a:fld id="{BB69BBE8-4DB2-4642-B003-B220ACD5A2FD}" type="slidenum">
              <a:rPr lang="en-US" sz="1000">
                <a:solidFill>
                  <a:srgbClr val="FFFFFF">
                    <a:lumMod val="75000"/>
                  </a:srgbClr>
                </a:solidFill>
                <a:latin typeface="Times New Roman" panose="02020603050405020304" pitchFamily="18" charset="0"/>
                <a:cs typeface="Times New Roman" panose="02020603050405020304" pitchFamily="18" charset="0"/>
              </a:rPr>
              <a:pPr algn="ctr" defTabSz="711143">
                <a:spcBef>
                  <a:spcPct val="0"/>
                </a:spcBef>
              </a:pPr>
              <a:t>‹#›</a:t>
            </a:fld>
            <a:endParaRPr lang="fr-FR" sz="1000" dirty="0">
              <a:solidFill>
                <a:srgbClr val="FFFFFF">
                  <a:lumMod val="75000"/>
                </a:srgbClr>
              </a:solidFill>
              <a:latin typeface="Times New Roman" panose="02020603050405020304" pitchFamily="18" charset="0"/>
              <a:cs typeface="Times New Roman" panose="02020603050405020304" pitchFamily="18" charset="0"/>
            </a:endParaRPr>
          </a:p>
        </p:txBody>
      </p:sp>
      <p:sp>
        <p:nvSpPr>
          <p:cNvPr id="3" name="Text Placeholder"/>
          <p:cNvSpPr>
            <a:spLocks noGrp="1"/>
          </p:cNvSpPr>
          <p:nvPr>
            <p:ph type="body" idx="1"/>
            <p:custDataLst>
              <p:tags r:id="rId12"/>
            </p:custDataLst>
          </p:nvPr>
        </p:nvSpPr>
        <p:spPr>
          <a:xfrm>
            <a:off x="609600" y="1600200"/>
            <a:ext cx="10972800" cy="45262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Slide Title"/>
          <p:cNvSpPr>
            <a:spLocks noGrp="1"/>
          </p:cNvSpPr>
          <p:nvPr>
            <p:ph type="title"/>
            <p:custDataLst>
              <p:tags r:id="rId13"/>
            </p:custDataLst>
          </p:nvPr>
        </p:nvSpPr>
        <p:spPr>
          <a:xfrm>
            <a:off x="609600" y="64851"/>
            <a:ext cx="8229600" cy="1051560"/>
          </a:xfrm>
          <a:prstGeom prst="rect">
            <a:avLst/>
          </a:prstGeom>
        </p:spPr>
        <p:txBody>
          <a:bodyPr vert="horz" lIns="91440" tIns="45720" rIns="91440" bIns="45720" rtlCol="0" anchor="ctr" anchorCtr="0">
            <a:noAutofit/>
          </a:bodyPr>
          <a:lstStyle/>
          <a:p>
            <a:r>
              <a:rPr lang="en-US" dirty="0"/>
              <a:t>Click to edit Master title style</a:t>
            </a:r>
          </a:p>
        </p:txBody>
      </p:sp>
      <p:sp>
        <p:nvSpPr>
          <p:cNvPr id="4" name="btfpLayoutConfig" hidden="1"/>
          <p:cNvSpPr txBox="1"/>
          <p:nvPr userDrawn="1">
            <p:custDataLst>
              <p:tags r:id="rId14"/>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overall_0_131468204519021135 columns_1_131468204519021135 </a:t>
            </a:r>
          </a:p>
        </p:txBody>
      </p:sp>
      <p:sp>
        <p:nvSpPr>
          <p:cNvPr id="6" name="Rectangle 5">
            <a:extLst>
              <a:ext uri="{FF2B5EF4-FFF2-40B4-BE49-F238E27FC236}">
                <a16:creationId xmlns:a16="http://schemas.microsoft.com/office/drawing/2014/main" id="{F9150436-7A0B-2849-9C4C-747BFF0BBB65}"/>
              </a:ext>
            </a:extLst>
          </p:cNvPr>
          <p:cNvSpPr/>
          <p:nvPr userDrawn="1"/>
        </p:nvSpPr>
        <p:spPr bwMode="gray">
          <a:xfrm>
            <a:off x="0" y="1171074"/>
            <a:ext cx="12208042" cy="94228"/>
          </a:xfrm>
          <a:prstGeom prst="rect">
            <a:avLst/>
          </a:prstGeom>
          <a:gradFill>
            <a:gsLst>
              <a:gs pos="0">
                <a:schemeClr val="accent1"/>
              </a:gs>
              <a:gs pos="100000">
                <a:schemeClr val="bg1"/>
              </a:gs>
            </a:gsLst>
            <a:lin ang="0" scaled="1"/>
          </a:gra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10255325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ransition/>
  <p:timing>
    <p:tnLst>
      <p:par>
        <p:cTn id="1" dur="indefinite" restart="never" nodeType="tmRoot"/>
      </p:par>
    </p:tnLst>
  </p:timing>
  <p:txStyles>
    <p:titleStyle>
      <a:lvl1pPr algn="l" defTabSz="711143" rtl="0" eaLnBrk="1" latinLnBrk="0" hangingPunct="1">
        <a:lnSpc>
          <a:spcPct val="100000"/>
        </a:lnSpc>
        <a:spcBef>
          <a:spcPct val="0"/>
        </a:spcBef>
        <a:buNone/>
        <a:defRPr sz="2800" b="0" i="0" kern="1200">
          <a:solidFill>
            <a:schemeClr val="tx2"/>
          </a:solidFill>
          <a:latin typeface="+mj-lt"/>
          <a:ea typeface="+mj-ea"/>
          <a:cs typeface="+mj-cs"/>
        </a:defRPr>
      </a:lvl1pPr>
    </p:titleStyle>
    <p:bodyStyle>
      <a:lvl1pPr marL="180961" indent="-180961" algn="l" defTabSz="914282" rtl="0" eaLnBrk="1" latinLnBrk="0" hangingPunct="1">
        <a:lnSpc>
          <a:spcPct val="100000"/>
        </a:lnSpc>
        <a:spcBef>
          <a:spcPts val="920"/>
        </a:spcBef>
        <a:buFont typeface="Arial" panose="020B0604020202020204" pitchFamily="34" charset="0"/>
        <a:buChar char="•"/>
        <a:defRPr sz="1600" kern="1200">
          <a:solidFill>
            <a:schemeClr val="tx2"/>
          </a:solidFill>
          <a:latin typeface="Times New Roman" panose="02020603050405020304" pitchFamily="18" charset="0"/>
          <a:ea typeface="+mn-ea"/>
          <a:cs typeface="Times New Roman" panose="02020603050405020304" pitchFamily="18" charset="0"/>
        </a:defRPr>
      </a:lvl1pPr>
      <a:lvl2pPr marL="361921"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2pPr>
      <a:lvl3pPr marL="534945" indent="-173024"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3pPr>
      <a:lvl4pPr marL="715906"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4pPr>
      <a:lvl5pPr marL="898453" indent="-182549"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5pPr>
      <a:lvl6pPr marL="251427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41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5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9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177786" indent="-177786" algn="l" defTabSz="711143" rtl="0" eaLnBrk="1" latinLnBrk="0" hangingPunct="1">
        <a:spcBef>
          <a:spcPts val="1200"/>
        </a:spcBef>
        <a:buChar char="•"/>
        <a:defRPr sz="1600" kern="1200">
          <a:solidFill>
            <a:schemeClr val="tx1"/>
          </a:solidFill>
          <a:latin typeface="+mn-lt"/>
          <a:ea typeface="+mn-ea"/>
          <a:cs typeface="+mn-cs"/>
        </a:defRPr>
      </a:lvl1pPr>
      <a:lvl2pPr marL="355572" indent="-177786" algn="l" defTabSz="711143" rtl="0" eaLnBrk="1" latinLnBrk="0" hangingPunct="1">
        <a:spcBef>
          <a:spcPts val="600"/>
        </a:spcBef>
        <a:buChar char="–"/>
        <a:defRPr sz="1400" kern="1200">
          <a:solidFill>
            <a:schemeClr val="tx1"/>
          </a:solidFill>
          <a:latin typeface="+mn-lt"/>
          <a:ea typeface="+mn-ea"/>
          <a:cs typeface="+mn-cs"/>
        </a:defRPr>
      </a:lvl2pPr>
      <a:lvl3pPr marL="533358" indent="-177786" algn="l" defTabSz="711143" rtl="0" eaLnBrk="1" latinLnBrk="0" hangingPunct="1">
        <a:spcBef>
          <a:spcPts val="600"/>
        </a:spcBef>
        <a:buChar char="&gt;"/>
        <a:defRPr sz="1400" kern="1200">
          <a:solidFill>
            <a:schemeClr val="tx1"/>
          </a:solidFill>
          <a:latin typeface="+mn-lt"/>
          <a:ea typeface="+mn-ea"/>
          <a:cs typeface="+mn-cs"/>
        </a:defRPr>
      </a:lvl3pPr>
      <a:lvl4pPr marL="711143" indent="-177786" algn="l" defTabSz="711143" rtl="0" eaLnBrk="1" latinLnBrk="0" hangingPunct="1">
        <a:spcBef>
          <a:spcPts val="600"/>
        </a:spcBef>
        <a:buChar char="–"/>
        <a:defRPr sz="1400" kern="1200">
          <a:solidFill>
            <a:schemeClr val="tx1"/>
          </a:solidFill>
          <a:latin typeface="+mn-lt"/>
          <a:ea typeface="+mn-ea"/>
          <a:cs typeface="+mn-cs"/>
        </a:defRPr>
      </a:lvl4pPr>
      <a:lvl5pPr marL="888929" indent="-177786" algn="l" defTabSz="711143" rtl="0" eaLnBrk="1" latinLnBrk="0" hangingPunct="1">
        <a:spcBef>
          <a:spcPts val="600"/>
        </a:spcBef>
        <a:buChar char="&gt;"/>
        <a:defRPr sz="1400" kern="1200">
          <a:solidFill>
            <a:schemeClr val="tx1"/>
          </a:solidFill>
          <a:latin typeface="+mn-lt"/>
          <a:ea typeface="+mn-ea"/>
          <a:cs typeface="+mn-cs"/>
        </a:defRPr>
      </a:lvl5pPr>
      <a:lvl6pPr marL="1066714" algn="l" defTabSz="711143" rtl="0" eaLnBrk="1" latinLnBrk="0" hangingPunct="1">
        <a:defRPr sz="1400" kern="1200">
          <a:solidFill>
            <a:schemeClr val="tx1"/>
          </a:solidFill>
          <a:latin typeface="+mn-lt"/>
          <a:ea typeface="+mn-ea"/>
          <a:cs typeface="+mn-cs"/>
        </a:defRPr>
      </a:lvl6pPr>
      <a:lvl7pPr marL="1244500" algn="l" defTabSz="711143" rtl="0" eaLnBrk="1" latinLnBrk="0" hangingPunct="1">
        <a:defRPr sz="1400" kern="1200">
          <a:solidFill>
            <a:schemeClr val="tx1"/>
          </a:solidFill>
          <a:latin typeface="+mn-lt"/>
          <a:ea typeface="+mn-ea"/>
          <a:cs typeface="+mn-cs"/>
        </a:defRPr>
      </a:lvl7pPr>
      <a:lvl8pPr marL="1422286" algn="l" defTabSz="711143" rtl="0" eaLnBrk="1" latinLnBrk="0" hangingPunct="1">
        <a:defRPr sz="1400" kern="1200">
          <a:solidFill>
            <a:schemeClr val="tx1"/>
          </a:solidFill>
          <a:latin typeface="+mn-lt"/>
          <a:ea typeface="+mn-ea"/>
          <a:cs typeface="+mn-cs"/>
        </a:defRPr>
      </a:lvl8pPr>
      <a:lvl9pPr marL="1600072" algn="l" defTabSz="711143"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900">
          <p15:clr>
            <a:srgbClr val="D1D1D1"/>
          </p15:clr>
        </p15:guide>
        <p15:guide id="2" pos="168">
          <p15:clr>
            <a:srgbClr val="D1D1D1"/>
          </p15:clr>
        </p15:guide>
        <p15:guide id="3" orient="horz" pos="1160">
          <p15:clr>
            <a:srgbClr val="D1D1D1"/>
          </p15:clr>
        </p15:guide>
        <p15:guide id="4" orient="horz" pos="4060">
          <p15:clr>
            <a:srgbClr val="D1D1D1"/>
          </p15:clr>
        </p15:guide>
        <p15:guide id="5" pos="7512">
          <p15:clr>
            <a:srgbClr val="D1D1D1"/>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9F9FC"/>
        </a:solidFill>
        <a:effectLst/>
      </p:bgPr>
    </p:bg>
    <p:spTree>
      <p:nvGrpSpPr>
        <p:cNvPr id="1" name=""/>
        <p:cNvGrpSpPr/>
        <p:nvPr/>
      </p:nvGrpSpPr>
      <p:grpSpPr>
        <a:xfrm>
          <a:off x="0" y="0"/>
          <a:ext cx="0" cy="0"/>
          <a:chOff x="0" y="0"/>
          <a:chExt cx="0" cy="0"/>
        </a:xfrm>
      </p:grpSpPr>
      <p:sp>
        <p:nvSpPr>
          <p:cNvPr id="5" name="BtfpConfiguration" hidden="1"/>
          <p:cNvSpPr txBox="1"/>
          <p:nvPr userDrawn="1">
            <p:custDataLst>
              <p:tags r:id="rId10"/>
            </p:custDataLst>
          </p:nvPr>
        </p:nvSpPr>
        <p:spPr bwMode="hidden">
          <a:xfrm>
            <a:off x="0" y="0"/>
            <a:ext cx="36000" cy="36000"/>
          </a:xfrm>
          <a:prstGeom prst="rect">
            <a:avLst/>
          </a:prstGeom>
          <a:noFill/>
        </p:spPr>
        <p:txBody>
          <a:bodyPr wrap="none" lIns="0" tIns="0" rIns="0" bIns="0" rtlCol="0">
            <a:noAutofit/>
          </a:bodyPr>
          <a:lstStyle/>
          <a:p>
            <a:pPr defTabSz="711143">
              <a:spcBef>
                <a:spcPts val="1200"/>
              </a:spcBef>
            </a:pPr>
            <a:r>
              <a:rPr lang="en-US" sz="100" dirty="0">
                <a:solidFill>
                  <a:prstClr val="white">
                    <a:alpha val="0"/>
                  </a:prstClr>
                </a:solidFill>
              </a:rPr>
              <a:t>&lt;btfp&gt;
  &lt;!-- North America Graphics. 2.26.2019. DAL. CORE. 
       Instructions for the &lt;template&gt; tag:
       Keep "version" and "type" options unchanged.
       Set "name" option to the client name that should appear on the client color section. 
       Set "pageSize" to the paper size you are setting this slide master up on. Valid values are: "widescreen" (which equals 16:9), "4_3", "a4" and "letter". Observe capitalization! --&gt;
  &lt;template version="2.0.14" type="unbranded" name="Memorial Hermann_16.9" pageSize="widescreen"&gt;
    &lt;!-- Instructions for &lt;settings&gt; tag:
         In each sub-tag set the hex code of the RGB color you wish to use for the standard elements when they are created on this slide master.
         If the value is missing or invalid, default colors will be used. --&gt;
    &lt;settings&gt;
      &lt;runningAgendaBackColorLeft&gt;#1F497D&lt;/runningAgendaBackColorLeft&gt;
      &lt;runningAgendaBackColorRight&gt;#4F81BD&lt;/runningAgendaBackColorRight&gt;
      &lt;runningAgendaTextColorLeft&gt;#FFFFFF&lt;/runningAgendaTextColorLeft&gt;
      &lt;runningAgendaTextColorRight&gt;#FFFFFF&lt;/runningAgendaTextColorRight&gt;
      &lt;columnHeaderLineColor&gt;#000000&lt;/columnHeaderLineColor&gt;
      &lt;columnHeaderTextColor&gt;#000000&lt;/columnHeaderTextColor&gt;
      &lt;rowHeaderLineColor&gt;#000000&lt;/rowHeaderLineColor&gt;
      &lt;rowHeaderTextColor&gt;#000000&lt;/rowHeaderTextColor&gt;
      &lt;bainArrowLineColor&gt;#948A54&lt;/bainArrowLineColor&gt;
      &lt;bainArrowTextColor&gt;#948A54&lt;/bainArrowTextColor&gt;
      &lt;percentageCircleFullCircleColor&gt;#EEECE1&lt;/percentageCircleFullCircleColor&gt;
      &lt;percentageCircleTextHighlightColor&gt;#948A54&lt;/percentageCircleTextHighlightColor&gt;
      &lt;statusStickerColor&gt;#000000&lt;/statusStickerColor&gt;
      &lt;calloutBackColor&gt;#FFFFFF&lt;/calloutBackColor&gt;
      &lt;calloutTextLineColor&gt;#000000&lt;/calloutTextLineColor&gt;
      &lt;numberBubbleBackColor&gt;#FFFFFF&lt;/numberBubbleBackColor&gt;
      &lt;numberBubbleTextLineColor&gt;#948A54&lt;/numberBubbleTextLineColor&gt;
      &lt;valueChainTextLineColor&gt;#000000&lt;/valueChainTextLineColor&gt;
      &lt;agendaHighlightColor&gt;#948A54&lt;/agendaHighlightColor&gt;
      &lt;!-- The &lt;tableAccentNumber&gt; defines which table layout from the "Light Style 1" row should be applied for newly created tables. 
           Valid values are 0, 1, 2, 3, 4, 5, and 6 - representing the layouts on the Table Layout drop-down from left to right. 
           The highlight colors used in those table layouts link to the Theme color palette, they cannot be specified here. --&gt;
      &lt;tableAccentNumber&gt;1&lt;/tableAccentNumber&gt;
      &lt;!-- The &lt;statusStickerRunningAgendaFontSize&gt; tag determines what font size should be applied to newly created status stickers and running agendas. 
           Valid values are integer numbers. If the option is not present or not valid, the default is used. --&gt;
      &lt;statusStickerRunningAgendaFontSize&gt;12&lt;/statusStickerRunningAgendaFontSize&gt;
      &lt;!-- The &lt;columnSpacing&gt; tag determines the width of the spacing between columns in pt.
           Valid values are integer numbers, min. 28, max. 85 (~1-3cm). If the option is not present or not valid, the default is used. --&gt;
      &lt;columnSpacing&gt;36&lt;/columnSpacing&gt;
    &lt;/settings&gt;
    &lt;!-- Instructions for &lt;colors&gt; tag:
         Use any number of &lt;color&gt;...&lt;/color&gt; lines. Each line creates a client color on the client color palette in the order they appear here.
         The client color hex code goes between the &lt;color&gt; and &lt;/color&gt; tags.
         The &lt;color&gt; tag may have the option "contrastingTextColor". If it is set to a valid RGB hex code then that color will be used for text if the user applies the client color to fill a shape. 
         Hence, contrastingTextColor usually is white (#FFFFFF), black (#000000) or another dark color. --&gt;
    &lt;colors&gt;
      &lt;color contrastingTextColor="#000000"&gt;#EEECE1&lt;/color&gt;
      &lt;color </a:t>
            </a:r>
            <a:r>
              <a:rPr lang="en-US" sz="100" dirty="0" err="1">
                <a:solidFill>
                  <a:prstClr val="white">
                    <a:alpha val="0"/>
                  </a:prstClr>
                </a:solidFill>
              </a:rPr>
              <a:t>contrastingTextColor</a:t>
            </a:r>
            <a:r>
              <a:rPr lang="en-US" sz="100" dirty="0">
                <a:solidFill>
                  <a:prstClr val="white">
                    <a:alpha val="0"/>
                  </a:prstClr>
                </a:solidFill>
              </a:rPr>
              <a:t>="#FFFFFF"&gt;#948A54&lt;/color&gt;
      &lt;color </a:t>
            </a:r>
            <a:r>
              <a:rPr lang="en-US" sz="100" dirty="0" err="1">
                <a:solidFill>
                  <a:prstClr val="white">
                    <a:alpha val="0"/>
                  </a:prstClr>
                </a:solidFill>
              </a:rPr>
              <a:t>contrastingTextColor</a:t>
            </a:r>
            <a:r>
              <a:rPr lang="en-US" sz="100" dirty="0">
                <a:solidFill>
                  <a:prstClr val="white">
                    <a:alpha val="0"/>
                  </a:prstClr>
                </a:solidFill>
              </a:rPr>
              <a:t>="#FFFFFF"&gt;#1F497D&lt;/color&gt;
      &lt;color </a:t>
            </a:r>
            <a:r>
              <a:rPr lang="en-US" sz="100" dirty="0" err="1">
                <a:solidFill>
                  <a:prstClr val="white">
                    <a:alpha val="0"/>
                  </a:prstClr>
                </a:solidFill>
              </a:rPr>
              <a:t>contrastingTextColor</a:t>
            </a:r>
            <a:r>
              <a:rPr lang="en-US" sz="100" dirty="0">
                <a:solidFill>
                  <a:prstClr val="white">
                    <a:alpha val="0"/>
                  </a:prstClr>
                </a:solidFill>
              </a:rPr>
              <a:t>="#FFFFFF"&gt;#4F81BD&lt;/color&gt;
      &lt;color </a:t>
            </a:r>
            <a:r>
              <a:rPr lang="en-US" sz="100" dirty="0" err="1">
                <a:solidFill>
                  <a:prstClr val="white">
                    <a:alpha val="0"/>
                  </a:prstClr>
                </a:solidFill>
              </a:rPr>
              <a:t>contrastingTextColor</a:t>
            </a:r>
            <a:r>
              <a:rPr lang="en-US" sz="100" dirty="0">
                <a:solidFill>
                  <a:prstClr val="white">
                    <a:alpha val="0"/>
                  </a:prstClr>
                </a:solidFill>
              </a:rPr>
              <a:t>="#FFFFFF"&gt;#C0504D&lt;/color&gt;
      &lt;color </a:t>
            </a:r>
            <a:r>
              <a:rPr lang="en-US" sz="100" dirty="0" err="1">
                <a:solidFill>
                  <a:prstClr val="white">
                    <a:alpha val="0"/>
                  </a:prstClr>
                </a:solidFill>
              </a:rPr>
              <a:t>contrastingTextColor</a:t>
            </a:r>
            <a:r>
              <a:rPr lang="en-US" sz="100" dirty="0">
                <a:solidFill>
                  <a:prstClr val="white">
                    <a:alpha val="0"/>
                  </a:prstClr>
                </a:solidFill>
              </a:rPr>
              <a:t>="#000000"&gt;#9BBB59&lt;/color&gt;
      &lt;color </a:t>
            </a:r>
            <a:r>
              <a:rPr lang="en-US" sz="100" dirty="0" err="1">
                <a:solidFill>
                  <a:prstClr val="white">
                    <a:alpha val="0"/>
                  </a:prstClr>
                </a:solidFill>
              </a:rPr>
              <a:t>contrastingTextColor</a:t>
            </a:r>
            <a:r>
              <a:rPr lang="en-US" sz="100" dirty="0">
                <a:solidFill>
                  <a:prstClr val="white">
                    <a:alpha val="0"/>
                  </a:prstClr>
                </a:solidFill>
              </a:rPr>
              <a:t>="#FFFFFF"&gt;#8064A2&lt;/color&gt;
      &lt;color </a:t>
            </a:r>
            <a:r>
              <a:rPr lang="en-US" sz="100" dirty="0" err="1">
                <a:solidFill>
                  <a:prstClr val="white">
                    <a:alpha val="0"/>
                  </a:prstClr>
                </a:solidFill>
              </a:rPr>
              <a:t>contrastingTextColor</a:t>
            </a:r>
            <a:r>
              <a:rPr lang="en-US" sz="100" dirty="0">
                <a:solidFill>
                  <a:prstClr val="white">
                    <a:alpha val="0"/>
                  </a:prstClr>
                </a:solidFill>
              </a:rPr>
              <a:t>="#FFFFFF"&gt;#4BACC6&lt;/color&gt;
      &lt;color </a:t>
            </a:r>
            <a:r>
              <a:rPr lang="en-US" sz="100" dirty="0" err="1">
                <a:solidFill>
                  <a:prstClr val="white">
                    <a:alpha val="0"/>
                  </a:prstClr>
                </a:solidFill>
              </a:rPr>
              <a:t>contrastingTextColor</a:t>
            </a:r>
            <a:r>
              <a:rPr lang="en-US" sz="100" dirty="0">
                <a:solidFill>
                  <a:prstClr val="white">
                    <a:alpha val="0"/>
                  </a:prstClr>
                </a:solidFill>
              </a:rPr>
              <a:t>="#000000"&gt;#F79646&lt;/color&gt;
    &lt;/colors&gt;
  &lt;/template&gt;
&lt;/</a:t>
            </a:r>
            <a:r>
              <a:rPr lang="en-US" sz="100" dirty="0" err="1">
                <a:solidFill>
                  <a:prstClr val="white">
                    <a:alpha val="0"/>
                  </a:prstClr>
                </a:solidFill>
              </a:rPr>
              <a:t>btfp</a:t>
            </a:r>
            <a:r>
              <a:rPr lang="en-US" sz="100" dirty="0">
                <a:solidFill>
                  <a:prstClr val="white">
                    <a:alpha val="0"/>
                  </a:prstClr>
                </a:solidFill>
              </a:rPr>
              <a:t>&gt;</a:t>
            </a:r>
          </a:p>
        </p:txBody>
      </p:sp>
      <p:sp>
        <p:nvSpPr>
          <p:cNvPr id="19" name="SlideNumber"/>
          <p:cNvSpPr/>
          <p:nvPr userDrawn="1">
            <p:custDataLst>
              <p:tags r:id="rId11"/>
            </p:custDataLst>
          </p:nvPr>
        </p:nvSpPr>
        <p:spPr bwMode="gray">
          <a:xfrm>
            <a:off x="4674870" y="6355080"/>
            <a:ext cx="2842260" cy="365760"/>
          </a:xfrm>
          <a:prstGeom prst="roundRect">
            <a:avLst>
              <a:gd name="adj" fmla="val 0"/>
            </a:avLst>
          </a:prstGeom>
          <a:noFill/>
          <a:ln w="19050">
            <a:no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none" lIns="106680" tIns="53340" rIns="106680" bIns="53340" rtlCol="0" anchor="ctr" anchorCtr="0">
            <a:noAutofit/>
          </a:bodyPr>
          <a:lstStyle/>
          <a:p>
            <a:pPr algn="ctr" defTabSz="711143">
              <a:spcBef>
                <a:spcPct val="0"/>
              </a:spcBef>
            </a:pPr>
            <a:fld id="{BB69BBE8-4DB2-4642-B003-B220ACD5A2FD}" type="slidenum">
              <a:rPr lang="en-US" sz="1000">
                <a:solidFill>
                  <a:srgbClr val="FFFFFF">
                    <a:lumMod val="75000"/>
                  </a:srgbClr>
                </a:solidFill>
                <a:latin typeface="Times New Roman" panose="02020603050405020304" pitchFamily="18" charset="0"/>
                <a:cs typeface="Times New Roman" panose="02020603050405020304" pitchFamily="18" charset="0"/>
              </a:rPr>
              <a:pPr algn="ctr" defTabSz="711143">
                <a:spcBef>
                  <a:spcPct val="0"/>
                </a:spcBef>
              </a:pPr>
              <a:t>‹#›</a:t>
            </a:fld>
            <a:endParaRPr lang="fr-FR" sz="1000" dirty="0">
              <a:solidFill>
                <a:srgbClr val="FFFFFF">
                  <a:lumMod val="75000"/>
                </a:srgbClr>
              </a:solidFill>
              <a:latin typeface="Times New Roman" panose="02020603050405020304" pitchFamily="18" charset="0"/>
              <a:cs typeface="Times New Roman" panose="02020603050405020304" pitchFamily="18" charset="0"/>
            </a:endParaRPr>
          </a:p>
        </p:txBody>
      </p:sp>
      <p:sp>
        <p:nvSpPr>
          <p:cNvPr id="3" name="Text Placeholder"/>
          <p:cNvSpPr>
            <a:spLocks noGrp="1"/>
          </p:cNvSpPr>
          <p:nvPr>
            <p:ph type="body" idx="1"/>
            <p:custDataLst>
              <p:tags r:id="rId12"/>
            </p:custDataLst>
          </p:nvPr>
        </p:nvSpPr>
        <p:spPr>
          <a:xfrm>
            <a:off x="609600" y="1600200"/>
            <a:ext cx="10972800" cy="45262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Slide Title"/>
          <p:cNvSpPr>
            <a:spLocks noGrp="1"/>
          </p:cNvSpPr>
          <p:nvPr>
            <p:ph type="title"/>
            <p:custDataLst>
              <p:tags r:id="rId13"/>
            </p:custDataLst>
          </p:nvPr>
        </p:nvSpPr>
        <p:spPr>
          <a:xfrm>
            <a:off x="609600" y="64851"/>
            <a:ext cx="8229600" cy="1051560"/>
          </a:xfrm>
          <a:prstGeom prst="rect">
            <a:avLst/>
          </a:prstGeom>
        </p:spPr>
        <p:txBody>
          <a:bodyPr vert="horz" lIns="91440" tIns="45720" rIns="91440" bIns="45720" rtlCol="0" anchor="ctr" anchorCtr="0">
            <a:noAutofit/>
          </a:bodyPr>
          <a:lstStyle/>
          <a:p>
            <a:r>
              <a:rPr lang="en-US" dirty="0"/>
              <a:t>Click to edit Master title style</a:t>
            </a:r>
          </a:p>
        </p:txBody>
      </p:sp>
      <p:sp>
        <p:nvSpPr>
          <p:cNvPr id="4" name="btfpLayoutConfig" hidden="1"/>
          <p:cNvSpPr txBox="1"/>
          <p:nvPr userDrawn="1">
            <p:custDataLst>
              <p:tags r:id="rId14"/>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overall_0_131468204519021135 columns_1_131468204519021135 </a:t>
            </a:r>
          </a:p>
        </p:txBody>
      </p:sp>
      <p:sp>
        <p:nvSpPr>
          <p:cNvPr id="6" name="Rectangle 5">
            <a:extLst>
              <a:ext uri="{FF2B5EF4-FFF2-40B4-BE49-F238E27FC236}">
                <a16:creationId xmlns:a16="http://schemas.microsoft.com/office/drawing/2014/main" id="{F9150436-7A0B-2849-9C4C-747BFF0BBB65}"/>
              </a:ext>
            </a:extLst>
          </p:cNvPr>
          <p:cNvSpPr/>
          <p:nvPr userDrawn="1"/>
        </p:nvSpPr>
        <p:spPr bwMode="gray">
          <a:xfrm>
            <a:off x="0" y="1171074"/>
            <a:ext cx="12208042" cy="94228"/>
          </a:xfrm>
          <a:prstGeom prst="rect">
            <a:avLst/>
          </a:prstGeom>
          <a:gradFill>
            <a:gsLst>
              <a:gs pos="0">
                <a:schemeClr val="accent1"/>
              </a:gs>
              <a:gs pos="100000">
                <a:schemeClr val="bg1"/>
              </a:gs>
            </a:gsLst>
            <a:lin ang="0" scaled="1"/>
          </a:gra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3760808737"/>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Lst>
  <p:transition/>
  <p:timing>
    <p:tnLst>
      <p:par>
        <p:cTn id="1" dur="indefinite" restart="never" nodeType="tmRoot"/>
      </p:par>
    </p:tnLst>
  </p:timing>
  <p:txStyles>
    <p:titleStyle>
      <a:lvl1pPr algn="l" defTabSz="711143" rtl="0" eaLnBrk="1" latinLnBrk="0" hangingPunct="1">
        <a:lnSpc>
          <a:spcPct val="100000"/>
        </a:lnSpc>
        <a:spcBef>
          <a:spcPct val="0"/>
        </a:spcBef>
        <a:buNone/>
        <a:defRPr sz="2800" b="0" i="0" kern="1200">
          <a:solidFill>
            <a:schemeClr val="tx2"/>
          </a:solidFill>
          <a:latin typeface="+mj-lt"/>
          <a:ea typeface="+mj-ea"/>
          <a:cs typeface="+mj-cs"/>
        </a:defRPr>
      </a:lvl1pPr>
    </p:titleStyle>
    <p:bodyStyle>
      <a:lvl1pPr marL="180961" indent="-180961" algn="l" defTabSz="914282" rtl="0" eaLnBrk="1" latinLnBrk="0" hangingPunct="1">
        <a:lnSpc>
          <a:spcPct val="100000"/>
        </a:lnSpc>
        <a:spcBef>
          <a:spcPts val="920"/>
        </a:spcBef>
        <a:buFont typeface="Arial" panose="020B0604020202020204" pitchFamily="34" charset="0"/>
        <a:buChar char="•"/>
        <a:defRPr sz="1600" kern="1200">
          <a:solidFill>
            <a:schemeClr val="tx2"/>
          </a:solidFill>
          <a:latin typeface="Times New Roman" panose="02020603050405020304" pitchFamily="18" charset="0"/>
          <a:ea typeface="+mn-ea"/>
          <a:cs typeface="Times New Roman" panose="02020603050405020304" pitchFamily="18" charset="0"/>
        </a:defRPr>
      </a:lvl1pPr>
      <a:lvl2pPr marL="361921"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2pPr>
      <a:lvl3pPr marL="534945" indent="-173024"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3pPr>
      <a:lvl4pPr marL="715906"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4pPr>
      <a:lvl5pPr marL="898453" indent="-182549"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5pPr>
      <a:lvl6pPr marL="251427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41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5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9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177786" indent="-177786" algn="l" defTabSz="711143" rtl="0" eaLnBrk="1" latinLnBrk="0" hangingPunct="1">
        <a:spcBef>
          <a:spcPts val="1200"/>
        </a:spcBef>
        <a:buChar char="•"/>
        <a:defRPr sz="1600" kern="1200">
          <a:solidFill>
            <a:schemeClr val="tx1"/>
          </a:solidFill>
          <a:latin typeface="+mn-lt"/>
          <a:ea typeface="+mn-ea"/>
          <a:cs typeface="+mn-cs"/>
        </a:defRPr>
      </a:lvl1pPr>
      <a:lvl2pPr marL="355572" indent="-177786" algn="l" defTabSz="711143" rtl="0" eaLnBrk="1" latinLnBrk="0" hangingPunct="1">
        <a:spcBef>
          <a:spcPts val="600"/>
        </a:spcBef>
        <a:buChar char="–"/>
        <a:defRPr sz="1400" kern="1200">
          <a:solidFill>
            <a:schemeClr val="tx1"/>
          </a:solidFill>
          <a:latin typeface="+mn-lt"/>
          <a:ea typeface="+mn-ea"/>
          <a:cs typeface="+mn-cs"/>
        </a:defRPr>
      </a:lvl2pPr>
      <a:lvl3pPr marL="533358" indent="-177786" algn="l" defTabSz="711143" rtl="0" eaLnBrk="1" latinLnBrk="0" hangingPunct="1">
        <a:spcBef>
          <a:spcPts val="600"/>
        </a:spcBef>
        <a:buChar char="&gt;"/>
        <a:defRPr sz="1400" kern="1200">
          <a:solidFill>
            <a:schemeClr val="tx1"/>
          </a:solidFill>
          <a:latin typeface="+mn-lt"/>
          <a:ea typeface="+mn-ea"/>
          <a:cs typeface="+mn-cs"/>
        </a:defRPr>
      </a:lvl3pPr>
      <a:lvl4pPr marL="711143" indent="-177786" algn="l" defTabSz="711143" rtl="0" eaLnBrk="1" latinLnBrk="0" hangingPunct="1">
        <a:spcBef>
          <a:spcPts val="600"/>
        </a:spcBef>
        <a:buChar char="–"/>
        <a:defRPr sz="1400" kern="1200">
          <a:solidFill>
            <a:schemeClr val="tx1"/>
          </a:solidFill>
          <a:latin typeface="+mn-lt"/>
          <a:ea typeface="+mn-ea"/>
          <a:cs typeface="+mn-cs"/>
        </a:defRPr>
      </a:lvl4pPr>
      <a:lvl5pPr marL="888929" indent="-177786" algn="l" defTabSz="711143" rtl="0" eaLnBrk="1" latinLnBrk="0" hangingPunct="1">
        <a:spcBef>
          <a:spcPts val="600"/>
        </a:spcBef>
        <a:buChar char="&gt;"/>
        <a:defRPr sz="1400" kern="1200">
          <a:solidFill>
            <a:schemeClr val="tx1"/>
          </a:solidFill>
          <a:latin typeface="+mn-lt"/>
          <a:ea typeface="+mn-ea"/>
          <a:cs typeface="+mn-cs"/>
        </a:defRPr>
      </a:lvl5pPr>
      <a:lvl6pPr marL="1066714" algn="l" defTabSz="711143" rtl="0" eaLnBrk="1" latinLnBrk="0" hangingPunct="1">
        <a:defRPr sz="1400" kern="1200">
          <a:solidFill>
            <a:schemeClr val="tx1"/>
          </a:solidFill>
          <a:latin typeface="+mn-lt"/>
          <a:ea typeface="+mn-ea"/>
          <a:cs typeface="+mn-cs"/>
        </a:defRPr>
      </a:lvl6pPr>
      <a:lvl7pPr marL="1244500" algn="l" defTabSz="711143" rtl="0" eaLnBrk="1" latinLnBrk="0" hangingPunct="1">
        <a:defRPr sz="1400" kern="1200">
          <a:solidFill>
            <a:schemeClr val="tx1"/>
          </a:solidFill>
          <a:latin typeface="+mn-lt"/>
          <a:ea typeface="+mn-ea"/>
          <a:cs typeface="+mn-cs"/>
        </a:defRPr>
      </a:lvl7pPr>
      <a:lvl8pPr marL="1422286" algn="l" defTabSz="711143" rtl="0" eaLnBrk="1" latinLnBrk="0" hangingPunct="1">
        <a:defRPr sz="1400" kern="1200">
          <a:solidFill>
            <a:schemeClr val="tx1"/>
          </a:solidFill>
          <a:latin typeface="+mn-lt"/>
          <a:ea typeface="+mn-ea"/>
          <a:cs typeface="+mn-cs"/>
        </a:defRPr>
      </a:lvl8pPr>
      <a:lvl9pPr marL="1600072" algn="l" defTabSz="711143"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900">
          <p15:clr>
            <a:srgbClr val="D1D1D1"/>
          </p15:clr>
        </p15:guide>
        <p15:guide id="2" pos="168">
          <p15:clr>
            <a:srgbClr val="D1D1D1"/>
          </p15:clr>
        </p15:guide>
        <p15:guide id="3" orient="horz" pos="1160">
          <p15:clr>
            <a:srgbClr val="D1D1D1"/>
          </p15:clr>
        </p15:guide>
        <p15:guide id="4" orient="horz" pos="4060">
          <p15:clr>
            <a:srgbClr val="D1D1D1"/>
          </p15:clr>
        </p15:guide>
        <p15:guide id="5" pos="7512">
          <p15:clr>
            <a:srgbClr val="D1D1D1"/>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9F9FC"/>
        </a:solidFill>
        <a:effectLst/>
      </p:bgPr>
    </p:bg>
    <p:spTree>
      <p:nvGrpSpPr>
        <p:cNvPr id="1" name=""/>
        <p:cNvGrpSpPr/>
        <p:nvPr/>
      </p:nvGrpSpPr>
      <p:grpSpPr>
        <a:xfrm>
          <a:off x="0" y="0"/>
          <a:ext cx="0" cy="0"/>
          <a:chOff x="0" y="0"/>
          <a:chExt cx="0" cy="0"/>
        </a:xfrm>
      </p:grpSpPr>
      <p:sp>
        <p:nvSpPr>
          <p:cNvPr id="19" name="SlideNumber"/>
          <p:cNvSpPr/>
          <p:nvPr userDrawn="1">
            <p:custDataLst>
              <p:tags r:id="rId9"/>
            </p:custDataLst>
          </p:nvPr>
        </p:nvSpPr>
        <p:spPr bwMode="gray">
          <a:xfrm>
            <a:off x="4674870" y="6355080"/>
            <a:ext cx="2842260" cy="365760"/>
          </a:xfrm>
          <a:prstGeom prst="roundRect">
            <a:avLst>
              <a:gd name="adj" fmla="val 0"/>
            </a:avLst>
          </a:prstGeom>
          <a:noFill/>
          <a:ln w="19050">
            <a:no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none" lIns="106680" tIns="53340" rIns="106680" bIns="53340" rtlCol="0" anchor="ctr" anchorCtr="0">
            <a:noAutofit/>
          </a:bodyPr>
          <a:lstStyle/>
          <a:p>
            <a:pPr algn="ctr" defTabSz="711143">
              <a:spcBef>
                <a:spcPct val="0"/>
              </a:spcBef>
            </a:pPr>
            <a:fld id="{BB69BBE8-4DB2-4642-B003-B220ACD5A2FD}" type="slidenum">
              <a:rPr lang="en-US" sz="1000">
                <a:solidFill>
                  <a:srgbClr val="FFFFFF">
                    <a:lumMod val="75000"/>
                  </a:srgbClr>
                </a:solidFill>
                <a:latin typeface="Times New Roman" panose="02020603050405020304" pitchFamily="18" charset="0"/>
                <a:cs typeface="Times New Roman" panose="02020603050405020304" pitchFamily="18" charset="0"/>
              </a:rPr>
              <a:pPr algn="ctr" defTabSz="711143">
                <a:spcBef>
                  <a:spcPct val="0"/>
                </a:spcBef>
              </a:pPr>
              <a:t>‹#›</a:t>
            </a:fld>
            <a:endParaRPr lang="fr-FR" sz="1000">
              <a:solidFill>
                <a:srgbClr val="FFFFFF">
                  <a:lumMod val="75000"/>
                </a:srgbClr>
              </a:solidFill>
              <a:latin typeface="Times New Roman" panose="02020603050405020304" pitchFamily="18" charset="0"/>
              <a:cs typeface="Times New Roman" panose="02020603050405020304" pitchFamily="18" charset="0"/>
            </a:endParaRPr>
          </a:p>
        </p:txBody>
      </p:sp>
      <p:sp>
        <p:nvSpPr>
          <p:cNvPr id="3" name="Text Placeholder"/>
          <p:cNvSpPr>
            <a:spLocks noGrp="1"/>
          </p:cNvSpPr>
          <p:nvPr>
            <p:ph type="body" idx="1"/>
            <p:custDataLst>
              <p:tags r:id="rId10"/>
            </p:custDataLst>
          </p:nvPr>
        </p:nvSpPr>
        <p:spPr>
          <a:xfrm>
            <a:off x="609600" y="1600200"/>
            <a:ext cx="10972800" cy="45262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Slide Title"/>
          <p:cNvSpPr>
            <a:spLocks noGrp="1"/>
          </p:cNvSpPr>
          <p:nvPr>
            <p:ph type="title"/>
            <p:custDataLst>
              <p:tags r:id="rId11"/>
            </p:custDataLst>
          </p:nvPr>
        </p:nvSpPr>
        <p:spPr>
          <a:xfrm>
            <a:off x="609600" y="64851"/>
            <a:ext cx="8229600" cy="1051560"/>
          </a:xfrm>
          <a:prstGeom prst="rect">
            <a:avLst/>
          </a:prstGeom>
        </p:spPr>
        <p:txBody>
          <a:bodyPr vert="horz" lIns="91440" tIns="45720" rIns="91440" bIns="45720" rtlCol="0" anchor="ctr" anchorCtr="0">
            <a:noAutofit/>
          </a:bodyPr>
          <a:lstStyle/>
          <a:p>
            <a:r>
              <a:rPr lang="en-US" dirty="0"/>
              <a:t>Click to edit Master title style</a:t>
            </a:r>
          </a:p>
        </p:txBody>
      </p:sp>
      <p:sp>
        <p:nvSpPr>
          <p:cNvPr id="4" name="btfpLayoutConfig" hidden="1"/>
          <p:cNvSpPr txBox="1"/>
          <p:nvPr userDrawn="1">
            <p:custDataLst>
              <p:tags r:id="rId1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overall_0_131468204519021135 columns_1_131468204519021135 </a:t>
            </a:r>
          </a:p>
        </p:txBody>
      </p:sp>
      <p:sp>
        <p:nvSpPr>
          <p:cNvPr id="6" name="Rectangle 5">
            <a:extLst>
              <a:ext uri="{FF2B5EF4-FFF2-40B4-BE49-F238E27FC236}">
                <a16:creationId xmlns:a16="http://schemas.microsoft.com/office/drawing/2014/main" id="{F9150436-7A0B-2849-9C4C-747BFF0BBB65}"/>
              </a:ext>
            </a:extLst>
          </p:cNvPr>
          <p:cNvSpPr/>
          <p:nvPr userDrawn="1"/>
        </p:nvSpPr>
        <p:spPr bwMode="gray">
          <a:xfrm>
            <a:off x="0" y="1171074"/>
            <a:ext cx="12208042" cy="94228"/>
          </a:xfrm>
          <a:prstGeom prst="rect">
            <a:avLst/>
          </a:prstGeom>
          <a:gradFill>
            <a:gsLst>
              <a:gs pos="0">
                <a:schemeClr val="accent1"/>
              </a:gs>
              <a:gs pos="100000">
                <a:schemeClr val="bg1"/>
              </a:gs>
            </a:gsLst>
            <a:lin ang="0" scaled="1"/>
          </a:gra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9" name="TextBox 8">
            <a:extLst>
              <a:ext uri="{FF2B5EF4-FFF2-40B4-BE49-F238E27FC236}">
                <a16:creationId xmlns:a16="http://schemas.microsoft.com/office/drawing/2014/main" id="{CD4AB496-CBF1-034E-9A7B-031B005930EE}"/>
              </a:ext>
            </a:extLst>
          </p:cNvPr>
          <p:cNvSpPr txBox="1"/>
          <p:nvPr userDrawn="1"/>
        </p:nvSpPr>
        <p:spPr bwMode="gray">
          <a:xfrm>
            <a:off x="609600" y="6374562"/>
            <a:ext cx="3400537" cy="318924"/>
          </a:xfrm>
          <a:prstGeom prst="rect">
            <a:avLst/>
          </a:prstGeom>
          <a:noFill/>
        </p:spPr>
        <p:txBody>
          <a:bodyPr wrap="none" lIns="36000" tIns="36000" rIns="36000" bIns="36000" rtlCol="0">
            <a:spAutoFit/>
          </a:bodyPr>
          <a:lstStyle/>
          <a:p>
            <a:r>
              <a:rPr lang="en-US" sz="1600" b="1" i="1">
                <a:solidFill>
                  <a:srgbClr val="6C7379"/>
                </a:solidFill>
                <a:latin typeface="Times New Roman" panose="02020603050405020304" pitchFamily="18" charset="0"/>
                <a:cs typeface="Times New Roman" panose="02020603050405020304" pitchFamily="18" charset="0"/>
              </a:rPr>
              <a:t>Advancing Health. </a:t>
            </a:r>
            <a:r>
              <a:rPr lang="en-US" sz="1600" i="1">
                <a:solidFill>
                  <a:srgbClr val="6C7379"/>
                </a:solidFill>
                <a:latin typeface="Times New Roman" panose="02020603050405020304" pitchFamily="18" charset="0"/>
                <a:cs typeface="Times New Roman" panose="02020603050405020304" pitchFamily="18" charset="0"/>
              </a:rPr>
              <a:t>Personalizing Care.</a:t>
            </a:r>
          </a:p>
        </p:txBody>
      </p:sp>
    </p:spTree>
    <p:extLst>
      <p:ext uri="{BB962C8B-B14F-4D97-AF65-F5344CB8AC3E}">
        <p14:creationId xmlns:p14="http://schemas.microsoft.com/office/powerpoint/2010/main" val="3933078231"/>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Lst>
  <p:transition/>
  <p:timing>
    <p:tnLst>
      <p:par>
        <p:cTn id="1" dur="indefinite" restart="never" nodeType="tmRoot"/>
      </p:par>
    </p:tnLst>
  </p:timing>
  <p:txStyles>
    <p:titleStyle>
      <a:lvl1pPr algn="l" defTabSz="711143" rtl="0" eaLnBrk="1" latinLnBrk="0" hangingPunct="1">
        <a:lnSpc>
          <a:spcPct val="100000"/>
        </a:lnSpc>
        <a:spcBef>
          <a:spcPct val="0"/>
        </a:spcBef>
        <a:buNone/>
        <a:defRPr sz="2800" b="0" i="0" kern="1200">
          <a:solidFill>
            <a:schemeClr val="tx2"/>
          </a:solidFill>
          <a:latin typeface="+mj-lt"/>
          <a:ea typeface="+mj-ea"/>
          <a:cs typeface="+mj-cs"/>
        </a:defRPr>
      </a:lvl1pPr>
    </p:titleStyle>
    <p:bodyStyle>
      <a:lvl1pPr marL="180961" indent="-180961" algn="l" defTabSz="914282" rtl="0" eaLnBrk="1" latinLnBrk="0" hangingPunct="1">
        <a:lnSpc>
          <a:spcPct val="100000"/>
        </a:lnSpc>
        <a:spcBef>
          <a:spcPts val="920"/>
        </a:spcBef>
        <a:buFont typeface="Arial" panose="020B0604020202020204" pitchFamily="34" charset="0"/>
        <a:buChar char="•"/>
        <a:defRPr sz="1600" kern="1200">
          <a:solidFill>
            <a:schemeClr val="tx2"/>
          </a:solidFill>
          <a:latin typeface="Times New Roman" panose="02020603050405020304" pitchFamily="18" charset="0"/>
          <a:ea typeface="+mn-ea"/>
          <a:cs typeface="Times New Roman" panose="02020603050405020304" pitchFamily="18" charset="0"/>
        </a:defRPr>
      </a:lvl1pPr>
      <a:lvl2pPr marL="361921"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2pPr>
      <a:lvl3pPr marL="534945" indent="-173024"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3pPr>
      <a:lvl4pPr marL="715906"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4pPr>
      <a:lvl5pPr marL="898453" indent="-182549"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5pPr>
      <a:lvl6pPr marL="251427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41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5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9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177786" indent="-177786" algn="l" defTabSz="711143" rtl="0" eaLnBrk="1" latinLnBrk="0" hangingPunct="1">
        <a:spcBef>
          <a:spcPts val="1200"/>
        </a:spcBef>
        <a:buChar char="•"/>
        <a:defRPr sz="1600" kern="1200">
          <a:solidFill>
            <a:schemeClr val="tx1"/>
          </a:solidFill>
          <a:latin typeface="+mn-lt"/>
          <a:ea typeface="+mn-ea"/>
          <a:cs typeface="+mn-cs"/>
        </a:defRPr>
      </a:lvl1pPr>
      <a:lvl2pPr marL="355572" indent="-177786" algn="l" defTabSz="711143" rtl="0" eaLnBrk="1" latinLnBrk="0" hangingPunct="1">
        <a:spcBef>
          <a:spcPts val="600"/>
        </a:spcBef>
        <a:buChar char="–"/>
        <a:defRPr sz="1400" kern="1200">
          <a:solidFill>
            <a:schemeClr val="tx1"/>
          </a:solidFill>
          <a:latin typeface="+mn-lt"/>
          <a:ea typeface="+mn-ea"/>
          <a:cs typeface="+mn-cs"/>
        </a:defRPr>
      </a:lvl2pPr>
      <a:lvl3pPr marL="533358" indent="-177786" algn="l" defTabSz="711143" rtl="0" eaLnBrk="1" latinLnBrk="0" hangingPunct="1">
        <a:spcBef>
          <a:spcPts val="600"/>
        </a:spcBef>
        <a:buChar char="&gt;"/>
        <a:defRPr sz="1400" kern="1200">
          <a:solidFill>
            <a:schemeClr val="tx1"/>
          </a:solidFill>
          <a:latin typeface="+mn-lt"/>
          <a:ea typeface="+mn-ea"/>
          <a:cs typeface="+mn-cs"/>
        </a:defRPr>
      </a:lvl3pPr>
      <a:lvl4pPr marL="711143" indent="-177786" algn="l" defTabSz="711143" rtl="0" eaLnBrk="1" latinLnBrk="0" hangingPunct="1">
        <a:spcBef>
          <a:spcPts val="600"/>
        </a:spcBef>
        <a:buChar char="–"/>
        <a:defRPr sz="1400" kern="1200">
          <a:solidFill>
            <a:schemeClr val="tx1"/>
          </a:solidFill>
          <a:latin typeface="+mn-lt"/>
          <a:ea typeface="+mn-ea"/>
          <a:cs typeface="+mn-cs"/>
        </a:defRPr>
      </a:lvl4pPr>
      <a:lvl5pPr marL="888929" indent="-177786" algn="l" defTabSz="711143" rtl="0" eaLnBrk="1" latinLnBrk="0" hangingPunct="1">
        <a:spcBef>
          <a:spcPts val="600"/>
        </a:spcBef>
        <a:buChar char="&gt;"/>
        <a:defRPr sz="1400" kern="1200">
          <a:solidFill>
            <a:schemeClr val="tx1"/>
          </a:solidFill>
          <a:latin typeface="+mn-lt"/>
          <a:ea typeface="+mn-ea"/>
          <a:cs typeface="+mn-cs"/>
        </a:defRPr>
      </a:lvl5pPr>
      <a:lvl6pPr marL="1066714" algn="l" defTabSz="711143" rtl="0" eaLnBrk="1" latinLnBrk="0" hangingPunct="1">
        <a:defRPr sz="1400" kern="1200">
          <a:solidFill>
            <a:schemeClr val="tx1"/>
          </a:solidFill>
          <a:latin typeface="+mn-lt"/>
          <a:ea typeface="+mn-ea"/>
          <a:cs typeface="+mn-cs"/>
        </a:defRPr>
      </a:lvl6pPr>
      <a:lvl7pPr marL="1244500" algn="l" defTabSz="711143" rtl="0" eaLnBrk="1" latinLnBrk="0" hangingPunct="1">
        <a:defRPr sz="1400" kern="1200">
          <a:solidFill>
            <a:schemeClr val="tx1"/>
          </a:solidFill>
          <a:latin typeface="+mn-lt"/>
          <a:ea typeface="+mn-ea"/>
          <a:cs typeface="+mn-cs"/>
        </a:defRPr>
      </a:lvl7pPr>
      <a:lvl8pPr marL="1422286" algn="l" defTabSz="711143" rtl="0" eaLnBrk="1" latinLnBrk="0" hangingPunct="1">
        <a:defRPr sz="1400" kern="1200">
          <a:solidFill>
            <a:schemeClr val="tx1"/>
          </a:solidFill>
          <a:latin typeface="+mn-lt"/>
          <a:ea typeface="+mn-ea"/>
          <a:cs typeface="+mn-cs"/>
        </a:defRPr>
      </a:lvl8pPr>
      <a:lvl9pPr marL="1600072" algn="l" defTabSz="711143"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900">
          <p15:clr>
            <a:srgbClr val="D1D1D1"/>
          </p15:clr>
        </p15:guide>
        <p15:guide id="2" pos="168">
          <p15:clr>
            <a:srgbClr val="D1D1D1"/>
          </p15:clr>
        </p15:guide>
        <p15:guide id="3" orient="horz" pos="1160">
          <p15:clr>
            <a:srgbClr val="D1D1D1"/>
          </p15:clr>
        </p15:guide>
        <p15:guide id="4" orient="horz" pos="4060">
          <p15:clr>
            <a:srgbClr val="D1D1D1"/>
          </p15:clr>
        </p15:guide>
        <p15:guide id="5" pos="7512">
          <p15:clr>
            <a:srgbClr val="D1D1D1"/>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1.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F08843"/>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3963" b="10256"/>
          <a:stretch/>
        </p:blipFill>
        <p:spPr>
          <a:xfrm>
            <a:off x="169672" y="1397658"/>
            <a:ext cx="4338955" cy="4294608"/>
          </a:xfrm>
          <a:prstGeom prst="rect">
            <a:avLst/>
          </a:prstGeom>
          <a:effectLst>
            <a:softEdge rad="381000"/>
          </a:effectLst>
        </p:spPr>
      </p:pic>
      <p:sp>
        <p:nvSpPr>
          <p:cNvPr id="4" name="TextBox 3"/>
          <p:cNvSpPr txBox="1"/>
          <p:nvPr/>
        </p:nvSpPr>
        <p:spPr bwMode="gray">
          <a:xfrm>
            <a:off x="5224654" y="2585280"/>
            <a:ext cx="6477819" cy="1919363"/>
          </a:xfrm>
          <a:prstGeom prst="rect">
            <a:avLst/>
          </a:prstGeom>
          <a:noFill/>
        </p:spPr>
        <p:txBody>
          <a:bodyPr wrap="square" lIns="36000" tIns="36000" rIns="36000" bIns="36000" rtlCol="0">
            <a:spAutoFit/>
          </a:bodyPr>
          <a:lstStyle/>
          <a:p>
            <a:pPr marL="0" indent="0">
              <a:buNone/>
            </a:pPr>
            <a:r>
              <a:rPr lang="en-US" sz="4800" b="1" dirty="0" smtClean="0">
                <a:solidFill>
                  <a:srgbClr val="FFD26E"/>
                </a:solidFill>
                <a:latin typeface="Leelawadee UI Semilight" panose="020B0402040204020203" pitchFamily="34" charset="-34"/>
                <a:cs typeface="Leelawadee UI Semilight" panose="020B0402040204020203" pitchFamily="34" charset="-34"/>
              </a:rPr>
              <a:t>Introducing {</a:t>
            </a:r>
            <a:r>
              <a:rPr lang="en-US" sz="4800" b="1" dirty="0" err="1" smtClean="0">
                <a:solidFill>
                  <a:srgbClr val="FFD26E"/>
                </a:solidFill>
                <a:latin typeface="Leelawadee UI Semilight" panose="020B0402040204020203" pitchFamily="34" charset="-34"/>
                <a:cs typeface="Leelawadee UI Semilight" panose="020B0402040204020203" pitchFamily="34" charset="-34"/>
              </a:rPr>
              <a:t>workboots</a:t>
            </a:r>
            <a:r>
              <a:rPr lang="en-US" sz="4800" b="1" dirty="0" smtClean="0">
                <a:solidFill>
                  <a:srgbClr val="FFD26E"/>
                </a:solidFill>
                <a:latin typeface="Leelawadee UI Semilight" panose="020B0402040204020203" pitchFamily="34" charset="-34"/>
                <a:cs typeface="Leelawadee UI Semilight" panose="020B0402040204020203" pitchFamily="34" charset="-34"/>
              </a:rPr>
              <a:t>}</a:t>
            </a:r>
          </a:p>
          <a:p>
            <a:pPr marL="0" indent="0">
              <a:buNone/>
            </a:pPr>
            <a:r>
              <a:rPr lang="en-US" sz="3600" dirty="0" smtClean="0">
                <a:solidFill>
                  <a:srgbClr val="FFD26E"/>
                </a:solidFill>
                <a:latin typeface="Leelawadee UI Semilight" panose="020B0402040204020203" pitchFamily="34" charset="-34"/>
                <a:cs typeface="Leelawadee UI Semilight" panose="020B0402040204020203" pitchFamily="34" charset="-34"/>
              </a:rPr>
              <a:t>Generate prediction intervals from </a:t>
            </a:r>
            <a:r>
              <a:rPr lang="en-US" sz="3600" dirty="0" err="1" smtClean="0">
                <a:solidFill>
                  <a:srgbClr val="FFD26E"/>
                </a:solidFill>
                <a:latin typeface="Leelawadee UI Semilight" panose="020B0402040204020203" pitchFamily="34" charset="-34"/>
                <a:cs typeface="Leelawadee UI Semilight" panose="020B0402040204020203" pitchFamily="34" charset="-34"/>
              </a:rPr>
              <a:t>tidymodel</a:t>
            </a:r>
            <a:r>
              <a:rPr lang="en-US" sz="3600" dirty="0" smtClean="0">
                <a:solidFill>
                  <a:srgbClr val="FFD26E"/>
                </a:solidFill>
                <a:latin typeface="Leelawadee UI Semilight" panose="020B0402040204020203" pitchFamily="34" charset="-34"/>
                <a:cs typeface="Leelawadee UI Semilight" panose="020B0402040204020203" pitchFamily="34" charset="-34"/>
              </a:rPr>
              <a:t> workflows</a:t>
            </a:r>
          </a:p>
        </p:txBody>
      </p:sp>
      <p:cxnSp>
        <p:nvCxnSpPr>
          <p:cNvPr id="6" name="Straight Connector 5"/>
          <p:cNvCxnSpPr/>
          <p:nvPr/>
        </p:nvCxnSpPr>
        <p:spPr bwMode="gray">
          <a:xfrm>
            <a:off x="4866640" y="979622"/>
            <a:ext cx="0" cy="5130680"/>
          </a:xfrm>
          <a:prstGeom prst="line">
            <a:avLst/>
          </a:prstGeom>
          <a:ln w="9525" cap="flat">
            <a:solidFill>
              <a:srgbClr val="FFD26E"/>
            </a:solidFill>
            <a:miter lim="800000"/>
            <a:tailEnd type="none" w="med" len="lg"/>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bwMode="gray">
          <a:xfrm>
            <a:off x="5224654" y="5004010"/>
            <a:ext cx="5882640" cy="1180699"/>
          </a:xfrm>
          <a:prstGeom prst="rect">
            <a:avLst/>
          </a:prstGeom>
          <a:noFill/>
        </p:spPr>
        <p:txBody>
          <a:bodyPr wrap="square" lIns="36000" tIns="36000" rIns="36000" bIns="36000" rtlCol="0">
            <a:spAutoFit/>
          </a:bodyPr>
          <a:lstStyle/>
          <a:p>
            <a:r>
              <a:rPr lang="en-US" sz="2400" dirty="0" smtClean="0">
                <a:solidFill>
                  <a:srgbClr val="FFD26E"/>
                </a:solidFill>
                <a:latin typeface="Source Sans Pro Light" panose="020B0403030403020204" pitchFamily="34" charset="0"/>
                <a:cs typeface="Leelawadee UI Semilight" panose="020B0402040204020203" pitchFamily="34" charset="-34"/>
              </a:rPr>
              <a:t>Mark Rieke</a:t>
            </a:r>
          </a:p>
          <a:p>
            <a:r>
              <a:rPr lang="en-US" sz="2400" dirty="0" smtClean="0">
                <a:solidFill>
                  <a:srgbClr val="FFD26E"/>
                </a:solidFill>
                <a:latin typeface="Source Sans Pro Light" panose="020B0403030403020204" pitchFamily="34" charset="0"/>
                <a:cs typeface="Leelawadee UI Semilight" panose="020B0402040204020203" pitchFamily="34" charset="-34"/>
              </a:rPr>
              <a:t>2022-07-27</a:t>
            </a:r>
          </a:p>
          <a:p>
            <a:r>
              <a:rPr lang="en-US" sz="2400" dirty="0" smtClean="0">
                <a:solidFill>
                  <a:srgbClr val="FFD26E"/>
                </a:solidFill>
                <a:latin typeface="Source Sans Pro Light" panose="020B0403030403020204" pitchFamily="34" charset="0"/>
                <a:cs typeface="Leelawadee UI Semilight" panose="020B0402040204020203" pitchFamily="34" charset="-34"/>
              </a:rPr>
              <a:t>&lt;link to slides&gt;</a:t>
            </a:r>
          </a:p>
        </p:txBody>
      </p:sp>
    </p:spTree>
    <p:extLst>
      <p:ext uri="{BB962C8B-B14F-4D97-AF65-F5344CB8AC3E}">
        <p14:creationId xmlns:p14="http://schemas.microsoft.com/office/powerpoint/2010/main" val="505474905"/>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rgbClr val="F08843"/>
        </a:solidFill>
        <a:effectLst/>
      </p:bgPr>
    </p:bg>
    <p:spTree>
      <p:nvGrpSpPr>
        <p:cNvPr id="1" name=""/>
        <p:cNvGrpSpPr/>
        <p:nvPr/>
      </p:nvGrpSpPr>
      <p:grpSpPr>
        <a:xfrm>
          <a:off x="0" y="0"/>
          <a:ext cx="0" cy="0"/>
          <a:chOff x="0" y="0"/>
          <a:chExt cx="0" cy="0"/>
        </a:xfrm>
      </p:grpSpPr>
      <p:sp>
        <p:nvSpPr>
          <p:cNvPr id="4" name="TextBox 3"/>
          <p:cNvSpPr txBox="1"/>
          <p:nvPr/>
        </p:nvSpPr>
        <p:spPr bwMode="gray">
          <a:xfrm>
            <a:off x="934720" y="3139279"/>
            <a:ext cx="6289040" cy="811367"/>
          </a:xfrm>
          <a:prstGeom prst="rect">
            <a:avLst/>
          </a:prstGeom>
          <a:noFill/>
        </p:spPr>
        <p:txBody>
          <a:bodyPr wrap="square" lIns="36000" tIns="36000" rIns="36000" bIns="36000" rtlCol="0">
            <a:spAutoFit/>
          </a:bodyPr>
          <a:lstStyle/>
          <a:p>
            <a:pPr marL="0" indent="0" algn="r">
              <a:buNone/>
            </a:pPr>
            <a:r>
              <a:rPr lang="en-US" sz="4800" dirty="0" smtClean="0">
                <a:solidFill>
                  <a:srgbClr val="FFC67F"/>
                </a:solidFill>
                <a:latin typeface="Leelawadee UI Semilight" panose="020B0402040204020203" pitchFamily="34" charset="-34"/>
                <a:cs typeface="Leelawadee UI Semilight" panose="020B0402040204020203" pitchFamily="34" charset="-34"/>
              </a:rPr>
              <a:t>Motivation/Background</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1601" t="22446" r="6536" b="21024"/>
          <a:stretch/>
        </p:blipFill>
        <p:spPr>
          <a:xfrm>
            <a:off x="7477760" y="1873817"/>
            <a:ext cx="3657601" cy="3342291"/>
          </a:xfrm>
          <a:prstGeom prst="rect">
            <a:avLst/>
          </a:prstGeom>
        </p:spPr>
      </p:pic>
      <p:cxnSp>
        <p:nvCxnSpPr>
          <p:cNvPr id="7" name="Straight Connector 6"/>
          <p:cNvCxnSpPr/>
          <p:nvPr/>
        </p:nvCxnSpPr>
        <p:spPr bwMode="gray">
          <a:xfrm>
            <a:off x="7426960" y="979622"/>
            <a:ext cx="0" cy="5130680"/>
          </a:xfrm>
          <a:prstGeom prst="line">
            <a:avLst/>
          </a:prstGeom>
          <a:ln w="9525" cap="flat">
            <a:solidFill>
              <a:srgbClr val="FFC67F"/>
            </a:solidFill>
            <a:miter lim="800000"/>
            <a:tailEnd type="non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5464689"/>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08843"/>
        </a:solidFill>
        <a:effectLst/>
      </p:bgPr>
    </p:bg>
    <p:spTree>
      <p:nvGrpSpPr>
        <p:cNvPr id="1" name=""/>
        <p:cNvGrpSpPr/>
        <p:nvPr/>
      </p:nvGrpSpPr>
      <p:grpSpPr>
        <a:xfrm>
          <a:off x="0" y="0"/>
          <a:ext cx="0" cy="0"/>
          <a:chOff x="0" y="0"/>
          <a:chExt cx="0" cy="0"/>
        </a:xfrm>
      </p:grpSpPr>
      <p:sp>
        <p:nvSpPr>
          <p:cNvPr id="4" name="TextBox 3"/>
          <p:cNvSpPr txBox="1"/>
          <p:nvPr/>
        </p:nvSpPr>
        <p:spPr bwMode="gray">
          <a:xfrm>
            <a:off x="934720" y="3139279"/>
            <a:ext cx="6289040" cy="811367"/>
          </a:xfrm>
          <a:prstGeom prst="rect">
            <a:avLst/>
          </a:prstGeom>
          <a:noFill/>
        </p:spPr>
        <p:txBody>
          <a:bodyPr wrap="square" lIns="36000" tIns="36000" rIns="36000" bIns="36000" rtlCol="0">
            <a:spAutoFit/>
          </a:bodyPr>
          <a:lstStyle/>
          <a:p>
            <a:pPr marL="0" indent="0" algn="r">
              <a:buNone/>
            </a:pPr>
            <a:r>
              <a:rPr lang="en-US" sz="4800" dirty="0" smtClean="0">
                <a:solidFill>
                  <a:srgbClr val="FFC67F"/>
                </a:solidFill>
                <a:latin typeface="Leelawadee UI Semilight" panose="020B0402040204020203" pitchFamily="34" charset="-34"/>
                <a:cs typeface="Leelawadee UI Semilight" panose="020B0402040204020203" pitchFamily="34" charset="-34"/>
              </a:rPr>
              <a:t>Package Overview</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1601" t="22446" r="6536" b="21024"/>
          <a:stretch/>
        </p:blipFill>
        <p:spPr>
          <a:xfrm>
            <a:off x="7477760" y="1873817"/>
            <a:ext cx="3657601" cy="3342291"/>
          </a:xfrm>
          <a:prstGeom prst="rect">
            <a:avLst/>
          </a:prstGeom>
        </p:spPr>
      </p:pic>
      <p:cxnSp>
        <p:nvCxnSpPr>
          <p:cNvPr id="7" name="Straight Connector 6"/>
          <p:cNvCxnSpPr/>
          <p:nvPr/>
        </p:nvCxnSpPr>
        <p:spPr bwMode="gray">
          <a:xfrm>
            <a:off x="7426960" y="979622"/>
            <a:ext cx="0" cy="5130680"/>
          </a:xfrm>
          <a:prstGeom prst="line">
            <a:avLst/>
          </a:prstGeom>
          <a:ln w="9525" cap="flat">
            <a:solidFill>
              <a:srgbClr val="FFC67F"/>
            </a:solidFill>
            <a:miter lim="800000"/>
            <a:tailEnd type="non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5078130"/>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etting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5" name="TextBox 4"/>
          <p:cNvSpPr txBox="1"/>
          <p:nvPr/>
        </p:nvSpPr>
        <p:spPr bwMode="gray">
          <a:xfrm>
            <a:off x="540894" y="1869440"/>
            <a:ext cx="10498518" cy="3766022"/>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tidymodels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p:txBody>
      </p:sp>
    </p:spTree>
    <p:extLst>
      <p:ext uri="{BB962C8B-B14F-4D97-AF65-F5344CB8AC3E}">
        <p14:creationId xmlns:p14="http://schemas.microsoft.com/office/powerpoint/2010/main" val="3974999257"/>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3766022"/>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tidymodels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our data</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data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5"/>
                </a:solidFill>
                <a:latin typeface="Lucida Console" panose="020B0609040504020204" pitchFamily="49" charset="0"/>
                <a:cs typeface="Leelawadee UI Semilight" panose="020B0402040204020203" pitchFamily="34" charset="-34"/>
              </a:rPr>
              <a:t>“penguins”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p</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enguins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penguins </a:t>
            </a:r>
            <a:r>
              <a:rPr lang="en-US" sz="2400" dirty="0" smtClean="0">
                <a:solidFill>
                  <a:schemeClr val="accent4"/>
                </a:solidFill>
                <a:latin typeface="Lucida Console" panose="020B0609040504020204" pitchFamily="49" charset="0"/>
                <a:cs typeface="Leelawadee UI Semilight" panose="020B0402040204020203" pitchFamily="34" charset="-34"/>
              </a:rPr>
              <a:t>%&gt;%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drop_na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etting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2230387114"/>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3766022"/>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tidymodels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our data</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data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5"/>
                </a:solidFill>
                <a:latin typeface="Lucida Console" panose="020B0609040504020204" pitchFamily="49" charset="0"/>
                <a:cs typeface="Leelawadee UI Semilight" panose="020B0402040204020203" pitchFamily="34" charset="-34"/>
              </a:rPr>
              <a:t>“penguins”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p</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enguins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penguins </a:t>
            </a:r>
            <a:r>
              <a:rPr lang="en-US" sz="2400" dirty="0" smtClean="0">
                <a:solidFill>
                  <a:schemeClr val="accent4"/>
                </a:solidFill>
                <a:latin typeface="Lucida Console" panose="020B0609040504020204" pitchFamily="49" charset="0"/>
                <a:cs typeface="Leelawadee UI Semilight" panose="020B0402040204020203" pitchFamily="34" charset="-34"/>
              </a:rPr>
              <a:t>%&gt;%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drop_na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p:txBody>
      </p:sp>
      <p:pic>
        <p:nvPicPr>
          <p:cNvPr id="2" name="Picture 1"/>
          <p:cNvPicPr>
            <a:picLocks noChangeAspect="1"/>
          </p:cNvPicPr>
          <p:nvPr/>
        </p:nvPicPr>
        <p:blipFill>
          <a:blip r:embed="rId2"/>
          <a:stretch>
            <a:fillRect/>
          </a:stretch>
        </p:blipFill>
        <p:spPr>
          <a:xfrm>
            <a:off x="7984815" y="487680"/>
            <a:ext cx="3855705" cy="2300571"/>
          </a:xfrm>
          <a:prstGeom prst="rect">
            <a:avLst/>
          </a:prstGeom>
        </p:spPr>
      </p:pic>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etting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166101513"/>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3766022"/>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tidymodels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our data</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data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5"/>
                </a:solidFill>
                <a:latin typeface="Lucida Console" panose="020B0609040504020204" pitchFamily="49" charset="0"/>
                <a:cs typeface="Leelawadee UI Semilight" panose="020B0402040204020203" pitchFamily="34" charset="-34"/>
              </a:rPr>
              <a:t>“penguins”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p</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enguins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penguins </a:t>
            </a:r>
            <a:r>
              <a:rPr lang="en-US" sz="2400" dirty="0" smtClean="0">
                <a:solidFill>
                  <a:schemeClr val="accent4"/>
                </a:solidFill>
                <a:latin typeface="Lucida Console" panose="020B0609040504020204" pitchFamily="49" charset="0"/>
                <a:cs typeface="Leelawadee UI Semilight" panose="020B0402040204020203" pitchFamily="34" charset="-34"/>
              </a:rPr>
              <a:t>%&gt;%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drop_na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123</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penguins_split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initial_split</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penguins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testing</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penguins_split</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training</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penguins_split</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pic>
        <p:nvPicPr>
          <p:cNvPr id="2" name="Picture 1"/>
          <p:cNvPicPr>
            <a:picLocks noChangeAspect="1"/>
          </p:cNvPicPr>
          <p:nvPr/>
        </p:nvPicPr>
        <p:blipFill>
          <a:blip r:embed="rId2"/>
          <a:stretch>
            <a:fillRect/>
          </a:stretch>
        </p:blipFill>
        <p:spPr>
          <a:xfrm>
            <a:off x="7984815" y="487680"/>
            <a:ext cx="3855705" cy="2300571"/>
          </a:xfrm>
          <a:prstGeom prst="rect">
            <a:avLst/>
          </a:prstGeom>
        </p:spPr>
      </p:pic>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etting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71351086"/>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3766022"/>
          </a:xfrm>
          <a:prstGeom prst="rect">
            <a:avLst/>
          </a:prstGeom>
          <a:solidFill>
            <a:schemeClr val="accent6">
              <a:lumMod val="20000"/>
              <a:lumOff val="80000"/>
            </a:schemeClr>
          </a:solidFill>
        </p:spPr>
        <p:txBody>
          <a:bodyPr wrap="square" lIns="36000" tIns="36000" rIns="36000" bIns="36000" rtlCol="0">
            <a:spAutoFit/>
          </a:bodyPr>
          <a:lstStyle/>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a basic preprocessing recipe</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penguins_rec</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recipe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body_mass_g</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 data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step_dummy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all_nominal</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etting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250015871"/>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3766022"/>
          </a:xfrm>
          <a:prstGeom prst="rect">
            <a:avLst/>
          </a:prstGeom>
          <a:solidFill>
            <a:schemeClr val="accent6">
              <a:lumMod val="20000"/>
              <a:lumOff val="80000"/>
            </a:schemeClr>
          </a:solidFill>
        </p:spPr>
        <p:txBody>
          <a:bodyPr wrap="square" lIns="36000" tIns="36000" rIns="36000" bIns="36000" rtlCol="0">
            <a:spAutoFit/>
          </a:bodyPr>
          <a:lstStyle/>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a basic preprocessing recipe</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penguins_rec</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recipe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body_mass_g</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 data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step_dummy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all_nominal</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put together a workflow</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workflow</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add_recipe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penguins_rec</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add_model</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boost_tree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5"/>
                </a:solidFill>
                <a:latin typeface="Lucida Console" panose="020B0609040504020204" pitchFamily="49" charset="0"/>
                <a:cs typeface="Leelawadee UI Semilight" panose="020B0402040204020203" pitchFamily="34" charset="-34"/>
              </a:rPr>
              <a:t>“regression”</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sp>
        <p:nvSpPr>
          <p:cNvPr id="4" name="TextBox 3"/>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etting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421103171"/>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prediction interval</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predict_boots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new_data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interval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5"/>
                </a:solidFill>
                <a:latin typeface="Lucida Console" panose="020B0609040504020204" pitchFamily="49" charset="0"/>
                <a:cs typeface="Leelawadee UI Semilight" panose="020B0402040204020203" pitchFamily="34" charset="-34"/>
              </a:rPr>
              <a:t>“prediction”</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err="1">
                <a:solidFill>
                  <a:srgbClr val="F08843"/>
                </a:solidFill>
                <a:latin typeface="Leelawadee UI Semilight" panose="020B0402040204020203" pitchFamily="34" charset="-34"/>
                <a:cs typeface="Leelawadee UI Semilight" panose="020B0402040204020203" pitchFamily="34" charset="-34"/>
              </a:rPr>
              <a:t>w</a:t>
            </a:r>
            <a:r>
              <a:rPr lang="en-US" sz="6000" b="1" dirty="0" err="1" smtClean="0">
                <a:solidFill>
                  <a:srgbClr val="F08843"/>
                </a:solidFill>
                <a:latin typeface="Leelawadee UI Semilight" panose="020B0402040204020203" pitchFamily="34" charset="-34"/>
                <a:cs typeface="Leelawadee UI Semilight" panose="020B0402040204020203" pitchFamily="34" charset="-34"/>
              </a:rPr>
              <a:t>orkbootin</a:t>
            </a:r>
            <a:r>
              <a:rPr lang="en-US" sz="6000" b="1" dirty="0" smtClean="0">
                <a:solidFill>
                  <a:srgbClr val="F08843"/>
                </a:solidFill>
                <a:latin typeface="Leelawadee UI Semilight" panose="020B0402040204020203" pitchFamily="34" charset="-34"/>
                <a:cs typeface="Leelawadee UI Semilight" panose="020B0402040204020203" pitchFamily="34" charset="-34"/>
              </a:rPr>
              <a:t>’</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Tree>
    <p:extLst>
      <p:ext uri="{BB962C8B-B14F-4D97-AF65-F5344CB8AC3E}">
        <p14:creationId xmlns:p14="http://schemas.microsoft.com/office/powerpoint/2010/main" val="1097586991"/>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 A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84 x 5</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rowid</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preds</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int</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&lt;list&gt;               </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1      1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[2,000 x 2]&gt; </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2      2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[2,000 x 2</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3      3 &lt;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[2,000 x 2</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4      4 </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[2,000 x 2</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5      5 &lt;</a:t>
            </a:r>
            <a:r>
              <a:rPr lang="en-US" sz="2400" i="1" dirty="0" err="1">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[2,000 x 2</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 ... With 79 more rows</a:t>
            </a:r>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err="1">
                <a:solidFill>
                  <a:srgbClr val="F08843"/>
                </a:solidFill>
                <a:latin typeface="Leelawadee UI Semilight" panose="020B0402040204020203" pitchFamily="34" charset="-34"/>
                <a:cs typeface="Leelawadee UI Semilight" panose="020B0402040204020203" pitchFamily="34" charset="-34"/>
              </a:rPr>
              <a:t>w</a:t>
            </a:r>
            <a:r>
              <a:rPr lang="en-US" sz="6000" b="1" dirty="0" err="1" smtClean="0">
                <a:solidFill>
                  <a:srgbClr val="F08843"/>
                </a:solidFill>
                <a:latin typeface="Leelawadee UI Semilight" panose="020B0402040204020203" pitchFamily="34" charset="-34"/>
                <a:cs typeface="Leelawadee UI Semilight" panose="020B0402040204020203" pitchFamily="34" charset="-34"/>
              </a:rPr>
              <a:t>orkbootin</a:t>
            </a:r>
            <a:r>
              <a:rPr lang="en-US" sz="6000" b="1" dirty="0" smtClean="0">
                <a:solidFill>
                  <a:srgbClr val="F08843"/>
                </a:solidFill>
                <a:latin typeface="Leelawadee UI Semilight" panose="020B0402040204020203" pitchFamily="34" charset="-34"/>
                <a:cs typeface="Leelawadee UI Semilight" panose="020B0402040204020203" pitchFamily="34" charset="-34"/>
              </a:rPr>
              <a:t>’</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Tree>
    <p:extLst>
      <p:ext uri="{BB962C8B-B14F-4D97-AF65-F5344CB8AC3E}">
        <p14:creationId xmlns:p14="http://schemas.microsoft.com/office/powerpoint/2010/main" val="3027691672"/>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1"/>
          </a:xfrm>
          <a:prstGeom prst="rect">
            <a:avLst/>
          </a:prstGeom>
        </p:spPr>
      </p:pic>
    </p:spTree>
    <p:extLst>
      <p:ext uri="{BB962C8B-B14F-4D97-AF65-F5344CB8AC3E}">
        <p14:creationId xmlns:p14="http://schemas.microsoft.com/office/powerpoint/2010/main" val="166474926"/>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summarise_predictions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select</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dirty="0">
              <a:solidFill>
                <a:schemeClr val="accent2">
                  <a:lumMod val="60000"/>
                  <a:lumOff val="40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 A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tibble</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84 x 5</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rowid</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pred</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pred_lower</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pred_upper</a:t>
            </a:r>
            <a:endPar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int</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dbl</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dbl</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&lt;</a:t>
            </a:r>
            <a:r>
              <a:rPr lang="en-US" sz="2400" i="1" dirty="0" err="1" smtClean="0">
                <a:solidFill>
                  <a:schemeClr val="tx2">
                    <a:lumMod val="60000"/>
                    <a:lumOff val="40000"/>
                  </a:schemeClr>
                </a:solidFill>
                <a:latin typeface="Lucida Console" panose="020B0609040504020204" pitchFamily="49" charset="0"/>
                <a:cs typeface="Leelawadee UI Semilight" panose="020B0402040204020203" pitchFamily="34" charset="-34"/>
              </a:rPr>
              <a:t>dbl</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1      1 3465.       2913.       3994.</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2      2 3535.       2982.       4100.</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3      3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3604.       3050.       4187.</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4      4 4157.       3477.       4764.</a:t>
            </a: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#&gt; 5      5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3868.       3305.       4372.</a:t>
            </a: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#&gt; # ... With 79 more rows</a:t>
            </a:r>
            <a:endPar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endParaRP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err="1">
                <a:solidFill>
                  <a:srgbClr val="F08843"/>
                </a:solidFill>
                <a:latin typeface="Leelawadee UI Semilight" panose="020B0402040204020203" pitchFamily="34" charset="-34"/>
                <a:cs typeface="Leelawadee UI Semilight" panose="020B0402040204020203" pitchFamily="34" charset="-34"/>
              </a:rPr>
              <a:t>w</a:t>
            </a:r>
            <a:r>
              <a:rPr lang="en-US" sz="6000" b="1" dirty="0" err="1" smtClean="0">
                <a:solidFill>
                  <a:srgbClr val="F08843"/>
                </a:solidFill>
                <a:latin typeface="Leelawadee UI Semilight" panose="020B0402040204020203" pitchFamily="34" charset="-34"/>
                <a:cs typeface="Leelawadee UI Semilight" panose="020B0402040204020203" pitchFamily="34" charset="-34"/>
              </a:rPr>
              <a:t>orkbootin</a:t>
            </a:r>
            <a:r>
              <a:rPr lang="en-US" sz="6000" b="1" dirty="0" smtClean="0">
                <a:solidFill>
                  <a:srgbClr val="F08843"/>
                </a:solidFill>
                <a:latin typeface="Leelawadee UI Semilight" panose="020B0402040204020203" pitchFamily="34" charset="-34"/>
                <a:cs typeface="Leelawadee UI Semilight" panose="020B0402040204020203" pitchFamily="34" charset="-34"/>
              </a:rPr>
              <a:t>’</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Tree>
    <p:extLst>
      <p:ext uri="{BB962C8B-B14F-4D97-AF65-F5344CB8AC3E}">
        <p14:creationId xmlns:p14="http://schemas.microsoft.com/office/powerpoint/2010/main" val="3282854597"/>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prediction interval</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predict_boots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new_data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interval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5"/>
                </a:solidFill>
                <a:latin typeface="Lucida Console" panose="020B0609040504020204" pitchFamily="49" charset="0"/>
                <a:cs typeface="Leelawadee UI Semilight" panose="020B0402040204020203" pitchFamily="34" charset="-34"/>
              </a:rPr>
              <a:t>“prediction”</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err="1">
                <a:solidFill>
                  <a:srgbClr val="F08843"/>
                </a:solidFill>
                <a:latin typeface="Leelawadee UI Semilight" panose="020B0402040204020203" pitchFamily="34" charset="-34"/>
                <a:cs typeface="Leelawadee UI Semilight" panose="020B0402040204020203" pitchFamily="34" charset="-34"/>
              </a:rPr>
              <a:t>w</a:t>
            </a:r>
            <a:r>
              <a:rPr lang="en-US" sz="6000" b="1" dirty="0" err="1" smtClean="0">
                <a:solidFill>
                  <a:srgbClr val="F08843"/>
                </a:solidFill>
                <a:latin typeface="Leelawadee UI Semilight" panose="020B0402040204020203" pitchFamily="34" charset="-34"/>
                <a:cs typeface="Leelawadee UI Semilight" panose="020B0402040204020203" pitchFamily="34" charset="-34"/>
              </a:rPr>
              <a:t>orkbootin</a:t>
            </a:r>
            <a:r>
              <a:rPr lang="en-US" sz="6000" b="1" dirty="0" smtClean="0">
                <a:solidFill>
                  <a:srgbClr val="F08843"/>
                </a:solidFill>
                <a:latin typeface="Leelawadee UI Semilight" panose="020B0402040204020203" pitchFamily="34" charset="-34"/>
                <a:cs typeface="Leelawadee UI Semilight" panose="020B0402040204020203" pitchFamily="34" charset="-34"/>
              </a:rPr>
              <a:t>’</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Tree>
    <p:extLst>
      <p:ext uri="{BB962C8B-B14F-4D97-AF65-F5344CB8AC3E}">
        <p14:creationId xmlns:p14="http://schemas.microsoft.com/office/powerpoint/2010/main" val="2167158915"/>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prediction interval</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predict_boots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new_data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interval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5"/>
                </a:solidFill>
                <a:latin typeface="Lucida Console" panose="020B0609040504020204" pitchFamily="49" charset="0"/>
                <a:cs typeface="Leelawadee UI Semilight" panose="020B0402040204020203" pitchFamily="34" charset="-34"/>
              </a:rPr>
              <a:t>“prediction”</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err="1">
                <a:solidFill>
                  <a:srgbClr val="F08843"/>
                </a:solidFill>
                <a:latin typeface="Leelawadee UI Semilight" panose="020B0402040204020203" pitchFamily="34" charset="-34"/>
                <a:cs typeface="Leelawadee UI Semilight" panose="020B0402040204020203" pitchFamily="34" charset="-34"/>
              </a:rPr>
              <a:t>w</a:t>
            </a:r>
            <a:r>
              <a:rPr lang="en-US" sz="6000" b="1" dirty="0" err="1" smtClean="0">
                <a:solidFill>
                  <a:srgbClr val="F08843"/>
                </a:solidFill>
                <a:latin typeface="Leelawadee UI Semilight" panose="020B0402040204020203" pitchFamily="34" charset="-34"/>
                <a:cs typeface="Leelawadee UI Semilight" panose="020B0402040204020203" pitchFamily="34" charset="-34"/>
              </a:rPr>
              <a:t>orkbootin</a:t>
            </a:r>
            <a:r>
              <a:rPr lang="en-US" sz="6000" b="1" dirty="0" smtClean="0">
                <a:solidFill>
                  <a:srgbClr val="F08843"/>
                </a:solidFill>
                <a:latin typeface="Leelawadee UI Semilight" panose="020B0402040204020203" pitchFamily="34" charset="-34"/>
                <a:cs typeface="Leelawadee UI Semilight" panose="020B0402040204020203" pitchFamily="34" charset="-34"/>
              </a:rPr>
              <a:t>’</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2" name="Rectangle 1"/>
          <p:cNvSpPr/>
          <p:nvPr/>
        </p:nvSpPr>
        <p:spPr bwMode="gray">
          <a:xfrm>
            <a:off x="1233628" y="5572970"/>
            <a:ext cx="4496251" cy="400389"/>
          </a:xfrm>
          <a:prstGeom prst="rect">
            <a:avLst/>
          </a:prstGeom>
          <a:solidFill>
            <a:srgbClr val="FFC67F">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Tree>
    <p:extLst>
      <p:ext uri="{BB962C8B-B14F-4D97-AF65-F5344CB8AC3E}">
        <p14:creationId xmlns:p14="http://schemas.microsoft.com/office/powerpoint/2010/main" val="3548310798"/>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4504686"/>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workboots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generate a bootstrap prediction interval</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345</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penguins_preds</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predict_boots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n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rgbClr val="8843F0"/>
                </a:solidFill>
                <a:latin typeface="Lucida Console" panose="020B0609040504020204" pitchFamily="49" charset="0"/>
                <a:cs typeface="Leelawadee UI Semilight" panose="020B0402040204020203" pitchFamily="34" charset="-34"/>
              </a:rPr>
              <a:t>2000</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training_data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new_data</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interval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5"/>
                </a:solidFill>
                <a:latin typeface="Lucida Console" panose="020B0609040504020204" pitchFamily="49" charset="0"/>
                <a:cs typeface="Leelawadee UI Semilight" panose="020B0402040204020203" pitchFamily="34" charset="-34"/>
              </a:rPr>
              <a:t>“confidence”</a:t>
            </a:r>
            <a:endParaRPr lang="en-US" sz="2400" dirty="0" smtClean="0">
              <a:solidFill>
                <a:schemeClr val="accent5"/>
              </a:solidFill>
              <a:latin typeface="Lucida Console" panose="020B0609040504020204" pitchFamily="49" charset="0"/>
              <a:cs typeface="Leelawadee UI Semilight" panose="020B0402040204020203" pitchFamily="34" charset="-34"/>
            </a:endParaRP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err="1">
                <a:solidFill>
                  <a:srgbClr val="F08843"/>
                </a:solidFill>
                <a:latin typeface="Leelawadee UI Semilight" panose="020B0402040204020203" pitchFamily="34" charset="-34"/>
                <a:cs typeface="Leelawadee UI Semilight" panose="020B0402040204020203" pitchFamily="34" charset="-34"/>
              </a:rPr>
              <a:t>w</a:t>
            </a:r>
            <a:r>
              <a:rPr lang="en-US" sz="6000" b="1" dirty="0" err="1" smtClean="0">
                <a:solidFill>
                  <a:srgbClr val="F08843"/>
                </a:solidFill>
                <a:latin typeface="Leelawadee UI Semilight" panose="020B0402040204020203" pitchFamily="34" charset="-34"/>
                <a:cs typeface="Leelawadee UI Semilight" panose="020B0402040204020203" pitchFamily="34" charset="-34"/>
              </a:rPr>
              <a:t>orkbootin</a:t>
            </a:r>
            <a:r>
              <a:rPr lang="en-US" sz="6000" b="1" dirty="0" smtClean="0">
                <a:solidFill>
                  <a:srgbClr val="F08843"/>
                </a:solidFill>
                <a:latin typeface="Leelawadee UI Semilight" panose="020B0402040204020203" pitchFamily="34" charset="-34"/>
                <a:cs typeface="Leelawadee UI Semilight" panose="020B0402040204020203" pitchFamily="34" charset="-34"/>
              </a:rPr>
              <a:t>’</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sp>
        <p:nvSpPr>
          <p:cNvPr id="7" name="Rectangle 6"/>
          <p:cNvSpPr/>
          <p:nvPr/>
        </p:nvSpPr>
        <p:spPr bwMode="gray">
          <a:xfrm>
            <a:off x="1233628" y="5572970"/>
            <a:ext cx="4496251" cy="400389"/>
          </a:xfrm>
          <a:prstGeom prst="rect">
            <a:avLst/>
          </a:prstGeom>
          <a:solidFill>
            <a:srgbClr val="FFC67F">
              <a:alpha val="50196"/>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Tree>
    <p:extLst>
      <p:ext uri="{BB962C8B-B14F-4D97-AF65-F5344CB8AC3E}">
        <p14:creationId xmlns:p14="http://schemas.microsoft.com/office/powerpoint/2010/main" val="522807267"/>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160090" y="203394"/>
            <a:ext cx="1357105" cy="1565890"/>
          </a:xfrm>
          <a:prstGeom prst="rect">
            <a:avLst/>
          </a:prstGeom>
        </p:spPr>
      </p:pic>
      <p:pic>
        <p:nvPicPr>
          <p:cNvPr id="2" name="Picture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81191" y="685794"/>
            <a:ext cx="8229617" cy="5486411"/>
          </a:xfrm>
          <a:prstGeom prst="rect">
            <a:avLst/>
          </a:prstGeom>
        </p:spPr>
      </p:pic>
    </p:spTree>
    <p:extLst>
      <p:ext uri="{BB962C8B-B14F-4D97-AF65-F5344CB8AC3E}">
        <p14:creationId xmlns:p14="http://schemas.microsoft.com/office/powerpoint/2010/main" val="4053263554"/>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TextBox 6"/>
          <p:cNvSpPr txBox="1"/>
          <p:nvPr/>
        </p:nvSpPr>
        <p:spPr bwMode="gray">
          <a:xfrm>
            <a:off x="540894" y="487680"/>
            <a:ext cx="6865746" cy="996033"/>
          </a:xfrm>
          <a:prstGeom prst="rect">
            <a:avLst/>
          </a:prstGeom>
          <a:noFill/>
        </p:spPr>
        <p:txBody>
          <a:bodyPr wrap="square" lIns="36000" tIns="36000" rIns="36000" bIns="36000" rtlCol="0">
            <a:spAutoFit/>
          </a:bodyPr>
          <a:lstStyle/>
          <a:p>
            <a:pPr marL="0" indent="0">
              <a:buNone/>
            </a:pPr>
            <a:r>
              <a:rPr lang="en-US" sz="6000" b="1" dirty="0" smtClean="0">
                <a:solidFill>
                  <a:srgbClr val="F08843"/>
                </a:solidFill>
                <a:latin typeface="Leelawadee UI Semilight" panose="020B0402040204020203" pitchFamily="34" charset="-34"/>
                <a:cs typeface="Leelawadee UI Semilight" panose="020B0402040204020203" pitchFamily="34" charset="-34"/>
              </a:rPr>
              <a:t>overview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5" name="TextBox 4"/>
          <p:cNvSpPr txBox="1"/>
          <p:nvPr/>
        </p:nvSpPr>
        <p:spPr bwMode="gray">
          <a:xfrm>
            <a:off x="540894" y="1869440"/>
            <a:ext cx="5882640" cy="3150469"/>
          </a:xfrm>
          <a:prstGeom prst="rect">
            <a:avLst/>
          </a:prstGeom>
          <a:noFill/>
        </p:spPr>
        <p:txBody>
          <a:bodyPr wrap="square" lIns="36000" tIns="36000" rIns="36000" bIns="36000" rtlCol="0">
            <a:spAutoFit/>
          </a:bodyPr>
          <a:lstStyle/>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Selling Point</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About me</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Motivation / Background</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Package overview</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Cost of doing business</a:t>
            </a:r>
          </a:p>
        </p:txBody>
      </p:sp>
      <p:sp>
        <p:nvSpPr>
          <p:cNvPr id="8" name="TextBox 7"/>
          <p:cNvSpPr txBox="1"/>
          <p:nvPr/>
        </p:nvSpPr>
        <p:spPr bwMode="gray">
          <a:xfrm>
            <a:off x="6423534" y="1869439"/>
            <a:ext cx="2060066" cy="3150469"/>
          </a:xfrm>
          <a:prstGeom prst="rect">
            <a:avLst/>
          </a:prstGeom>
          <a:noFill/>
        </p:spPr>
        <p:txBody>
          <a:bodyPr wrap="square" lIns="36000" tIns="36000" rIns="36000" bIns="36000" rtlCol="0">
            <a:spAutoFit/>
          </a:bodyPr>
          <a:lstStyle/>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(1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(2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(5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(5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(5 min)</a:t>
            </a:r>
          </a:p>
        </p:txBody>
      </p:sp>
    </p:spTree>
    <p:extLst>
      <p:ext uri="{BB962C8B-B14F-4D97-AF65-F5344CB8AC3E}">
        <p14:creationId xmlns:p14="http://schemas.microsoft.com/office/powerpoint/2010/main" val="1818630607"/>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TextBox 6"/>
          <p:cNvSpPr txBox="1"/>
          <p:nvPr/>
        </p:nvSpPr>
        <p:spPr bwMode="gray">
          <a:xfrm>
            <a:off x="540894" y="487680"/>
            <a:ext cx="6865746"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a</a:t>
            </a:r>
            <a:r>
              <a:rPr lang="en-US" sz="6000" b="1" dirty="0" smtClean="0">
                <a:solidFill>
                  <a:srgbClr val="F08843"/>
                </a:solidFill>
                <a:latin typeface="Leelawadee UI Semilight" panose="020B0402040204020203" pitchFamily="34" charset="-34"/>
                <a:cs typeface="Leelawadee UI Semilight" panose="020B0402040204020203" pitchFamily="34" charset="-34"/>
              </a:rPr>
              <a:t>bout me</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5" name="TextBox 4"/>
          <p:cNvSpPr txBox="1"/>
          <p:nvPr/>
        </p:nvSpPr>
        <p:spPr bwMode="gray">
          <a:xfrm>
            <a:off x="540894" y="1869440"/>
            <a:ext cx="6449186" cy="1919363"/>
          </a:xfrm>
          <a:prstGeom prst="rect">
            <a:avLst/>
          </a:prstGeom>
          <a:noFill/>
        </p:spPr>
        <p:txBody>
          <a:bodyPr wrap="square" lIns="36000" tIns="36000" rIns="36000" bIns="36000" rtlCol="0">
            <a:spAutoFit/>
          </a:bodyPr>
          <a:lstStyle/>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BSME, University of Tulsa</a:t>
            </a:r>
          </a:p>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Sr. CX Analyst, MHHS</a:t>
            </a:r>
          </a:p>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a:t>
            </a:r>
            <a:r>
              <a:rPr lang="en-US" sz="4000" dirty="0" err="1" smtClean="0">
                <a:latin typeface="Source Sans Pro Light" panose="020B0403030403020204" pitchFamily="34" charset="0"/>
                <a:cs typeface="Leelawadee UI Semilight" panose="020B0402040204020203" pitchFamily="34" charset="-34"/>
              </a:rPr>
              <a:t>markjrieke</a:t>
            </a:r>
            <a:endParaRPr lang="en-US" sz="4000" dirty="0" smtClean="0">
              <a:latin typeface="Source Sans Pro Light" panose="020B0403030403020204" pitchFamily="34" charset="0"/>
              <a:cs typeface="Leelawadee UI Semilight" panose="020B0402040204020203" pitchFamily="34" charset="-34"/>
            </a:endParaRPr>
          </a:p>
        </p:txBody>
      </p:sp>
      <p:pic>
        <p:nvPicPr>
          <p:cNvPr id="1026" name="Picture 2" descr="Copyright R Symbol (Registered Trademark) PNG Transparent Images | PNG All"/>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808001" y="2774733"/>
            <a:ext cx="1111079" cy="111107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erson Lifting Weights on Apple iOS 15.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5793" y="1993464"/>
            <a:ext cx="1112208" cy="111221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amping on Apple iOS 15.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40990" y="1993464"/>
            <a:ext cx="1111079" cy="111108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Musical Keyboard on Apple iOS 15.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95793" y="3556308"/>
            <a:ext cx="1112208" cy="111221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ammer and Wrench on Apple iOS 15.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39551" y="3555999"/>
            <a:ext cx="1112518" cy="1112519"/>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1"/>
          <p:cNvGrpSpPr/>
          <p:nvPr/>
        </p:nvGrpSpPr>
        <p:grpSpPr>
          <a:xfrm>
            <a:off x="1090296" y="3921169"/>
            <a:ext cx="2771267" cy="873244"/>
            <a:chOff x="6342254" y="2915559"/>
            <a:chExt cx="2771267" cy="873244"/>
          </a:xfrm>
        </p:grpSpPr>
        <p:pic>
          <p:nvPicPr>
            <p:cNvPr id="10" name="Picture 2" descr="Github Logo - Free social media icons"/>
            <p:cNvPicPr>
              <a:picLocks noChangeAspect="1" noChangeArrowheads="1"/>
            </p:cNvPicPr>
            <p:nvPr/>
          </p:nvPicPr>
          <p:blipFill>
            <a:blip r:embed="rId7" cstate="print">
              <a:duotone>
                <a:prstClr val="black"/>
                <a:srgbClr val="F08843">
                  <a:tint val="45000"/>
                  <a:satMod val="400000"/>
                </a:srgbClr>
              </a:duotone>
              <a:extLst>
                <a:ext uri="{28A0092B-C50C-407E-A947-70E740481C1C}">
                  <a14:useLocalDpi xmlns:a14="http://schemas.microsoft.com/office/drawing/2010/main" val="0"/>
                </a:ext>
              </a:extLst>
            </a:blip>
            <a:srcRect/>
            <a:stretch>
              <a:fillRect/>
            </a:stretch>
          </p:blipFill>
          <p:spPr bwMode="auto">
            <a:xfrm>
              <a:off x="6342254" y="2915559"/>
              <a:ext cx="873244" cy="87324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Twitter Icon In Black Circle transparent PNG - Stick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291523" y="2915559"/>
              <a:ext cx="873244" cy="873244"/>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Linkedin, black, logo Free Icon - Icon-Icons.com"/>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240793" y="2916075"/>
              <a:ext cx="872728" cy="87272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134467262"/>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extBox 4"/>
          <p:cNvSpPr txBox="1"/>
          <p:nvPr/>
        </p:nvSpPr>
        <p:spPr bwMode="gray">
          <a:xfrm>
            <a:off x="1438847" y="2777096"/>
            <a:ext cx="9314306" cy="1303809"/>
          </a:xfrm>
          <a:prstGeom prst="rect">
            <a:avLst/>
          </a:prstGeom>
          <a:noFill/>
        </p:spPr>
        <p:txBody>
          <a:bodyPr wrap="square" lIns="36000" tIns="36000" rIns="36000" bIns="36000" rtlCol="0">
            <a:spAutoFit/>
          </a:bodyPr>
          <a:lstStyle/>
          <a:p>
            <a:r>
              <a:rPr lang="en-US" sz="4000" dirty="0" smtClean="0">
                <a:latin typeface="Source Sans Pro Light" panose="020B0403030403020204" pitchFamily="34" charset="0"/>
                <a:cs typeface="Leelawadee UI Semilight" panose="020B0402040204020203" pitchFamily="34" charset="-34"/>
              </a:rPr>
              <a:t>“I use R and </a:t>
            </a:r>
            <a:r>
              <a:rPr lang="en-US" sz="4000" dirty="0" err="1" smtClean="0">
                <a:latin typeface="Source Sans Pro Light" panose="020B0403030403020204" pitchFamily="34" charset="0"/>
                <a:cs typeface="Leelawadee UI Semilight" panose="020B0402040204020203" pitchFamily="34" charset="-34"/>
              </a:rPr>
              <a:t>tidymodels</a:t>
            </a:r>
            <a:r>
              <a:rPr lang="en-US" sz="4000" dirty="0" smtClean="0">
                <a:latin typeface="Source Sans Pro Light" panose="020B0403030403020204" pitchFamily="34" charset="0"/>
                <a:cs typeface="Leelawadee UI Semilight" panose="020B0402040204020203" pitchFamily="34" charset="-34"/>
              </a:rPr>
              <a:t> to provide actionable insight from patient survey data.”</a:t>
            </a:r>
          </a:p>
        </p:txBody>
      </p:sp>
    </p:spTree>
    <p:extLst>
      <p:ext uri="{BB962C8B-B14F-4D97-AF65-F5344CB8AC3E}">
        <p14:creationId xmlns:p14="http://schemas.microsoft.com/office/powerpoint/2010/main" val="445026428"/>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bwMode="gray">
          <a:xfrm>
            <a:off x="3154680" y="3084872"/>
            <a:ext cx="5882640" cy="688256"/>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plot/plot/plot</a:t>
            </a:r>
          </a:p>
        </p:txBody>
      </p:sp>
    </p:spTree>
    <p:extLst>
      <p:ext uri="{BB962C8B-B14F-4D97-AF65-F5344CB8AC3E}">
        <p14:creationId xmlns:p14="http://schemas.microsoft.com/office/powerpoint/2010/main" val="2376140103"/>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bwMode="gray">
          <a:xfrm>
            <a:off x="3154680" y="2777096"/>
            <a:ext cx="5882640" cy="1303809"/>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plot/plot/plot</a:t>
            </a:r>
          </a:p>
          <a:p>
            <a:pPr algn="ctr"/>
            <a:r>
              <a:rPr lang="en-US" sz="4000" dirty="0" smtClean="0">
                <a:latin typeface="Source Sans Pro Light" panose="020B0403030403020204" pitchFamily="34" charset="0"/>
                <a:cs typeface="Leelawadee UI Semilight" panose="020B0402040204020203" pitchFamily="34" charset="-34"/>
              </a:rPr>
              <a:t>context/context/context</a:t>
            </a:r>
          </a:p>
        </p:txBody>
      </p:sp>
    </p:spTree>
    <p:extLst>
      <p:ext uri="{BB962C8B-B14F-4D97-AF65-F5344CB8AC3E}">
        <p14:creationId xmlns:p14="http://schemas.microsoft.com/office/powerpoint/2010/main" val="3770045584"/>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1"/>
          </a:xfrm>
          <a:prstGeom prst="rect">
            <a:avLst/>
          </a:prstGeom>
        </p:spPr>
      </p:pic>
      <p:sp>
        <p:nvSpPr>
          <p:cNvPr id="3" name="TextBox 2"/>
          <p:cNvSpPr txBox="1"/>
          <p:nvPr/>
        </p:nvSpPr>
        <p:spPr bwMode="gray">
          <a:xfrm>
            <a:off x="3053088" y="5261811"/>
            <a:ext cx="9572924" cy="996033"/>
          </a:xfrm>
          <a:prstGeom prst="rect">
            <a:avLst/>
          </a:prstGeom>
          <a:noFill/>
        </p:spPr>
        <p:txBody>
          <a:bodyPr wrap="square" lIns="36000" tIns="36000" rIns="36000" bIns="36000" rtlCol="0">
            <a:spAutoFit/>
          </a:bodyPr>
          <a:lstStyle/>
          <a:p>
            <a:pPr marL="0" indent="0">
              <a:buNone/>
            </a:pPr>
            <a:r>
              <a:rPr lang="en-US" sz="6000" b="1" dirty="0">
                <a:solidFill>
                  <a:schemeClr val="accent2"/>
                </a:solidFill>
                <a:latin typeface="Leelawadee UI Semilight" panose="020B0402040204020203" pitchFamily="34" charset="-34"/>
                <a:cs typeface="Leelawadee UI Semilight" panose="020B0402040204020203" pitchFamily="34" charset="-34"/>
              </a:rPr>
              <a:t>p</a:t>
            </a:r>
            <a:r>
              <a:rPr lang="en-US" sz="6000" b="1" dirty="0" smtClean="0">
                <a:solidFill>
                  <a:schemeClr val="accent2"/>
                </a:solidFill>
                <a:latin typeface="Leelawadee UI Semilight" panose="020B0402040204020203" pitchFamily="34" charset="-34"/>
                <a:cs typeface="Leelawadee UI Semilight" panose="020B0402040204020203" pitchFamily="34" charset="-34"/>
              </a:rPr>
              <a:t>aint brush with </a:t>
            </a:r>
            <a:r>
              <a:rPr lang="en-US" sz="6000" b="1" dirty="0" err="1" smtClean="0">
                <a:solidFill>
                  <a:schemeClr val="accent2"/>
                </a:solidFill>
                <a:latin typeface="Leelawadee UI Semilight" panose="020B0402040204020203" pitchFamily="34" charset="-34"/>
                <a:cs typeface="Leelawadee UI Semilight" panose="020B0402040204020203" pitchFamily="34" charset="-34"/>
              </a:rPr>
              <a:t>bluetooth</a:t>
            </a:r>
            <a:endParaRPr lang="en-US" sz="5400" b="1" dirty="0" smtClean="0">
              <a:solidFill>
                <a:schemeClr val="accent2"/>
              </a:solidFill>
              <a:latin typeface="Leelawadee UI Semilight" panose="020B0402040204020203" pitchFamily="34" charset="-34"/>
              <a:cs typeface="Leelawadee UI Semilight" panose="020B0402040204020203" pitchFamily="34" charset="-34"/>
            </a:endParaRPr>
          </a:p>
        </p:txBody>
      </p:sp>
      <p:cxnSp>
        <p:nvCxnSpPr>
          <p:cNvPr id="5" name="Straight Connector 4"/>
          <p:cNvCxnSpPr/>
          <p:nvPr/>
        </p:nvCxnSpPr>
        <p:spPr bwMode="gray">
          <a:xfrm>
            <a:off x="4398745" y="4831882"/>
            <a:ext cx="6651057" cy="154004"/>
          </a:xfrm>
          <a:prstGeom prst="line">
            <a:avLst/>
          </a:prstGeom>
          <a:ln w="76200">
            <a:tailEnd type="none" w="med" len="lg"/>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202262275"/>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2" name="Group 11"/>
          <p:cNvGrpSpPr/>
          <p:nvPr/>
        </p:nvGrpSpPr>
        <p:grpSpPr>
          <a:xfrm>
            <a:off x="2667000" y="681137"/>
            <a:ext cx="6858000" cy="5495726"/>
            <a:chOff x="2667000" y="407234"/>
            <a:chExt cx="6858000" cy="5495726"/>
          </a:xfrm>
        </p:grpSpPr>
        <p:pic>
          <p:nvPicPr>
            <p:cNvPr id="6148" name="Picture 4" descr="What is the name of this meme template? : r/Whatisthi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1826259"/>
              <a:ext cx="6858000" cy="4076701"/>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3027944" y="1095490"/>
              <a:ext cx="2590800" cy="459739"/>
              <a:chOff x="3027944" y="1095490"/>
              <a:chExt cx="2590800" cy="459739"/>
            </a:xfrm>
          </p:grpSpPr>
          <p:sp>
            <p:nvSpPr>
              <p:cNvPr id="4" name="5-Point Star 3"/>
              <p:cNvSpPr/>
              <p:nvPr/>
            </p:nvSpPr>
            <p:spPr bwMode="gray">
              <a:xfrm>
                <a:off x="30279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7" name="5-Point Star 6"/>
              <p:cNvSpPr/>
              <p:nvPr/>
            </p:nvSpPr>
            <p:spPr bwMode="gray">
              <a:xfrm>
                <a:off x="35613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5-Point Star 7"/>
              <p:cNvSpPr/>
              <p:nvPr/>
            </p:nvSpPr>
            <p:spPr bwMode="gray">
              <a:xfrm>
                <a:off x="40947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9" name="5-Point Star 8"/>
              <p:cNvSpPr/>
              <p:nvPr/>
            </p:nvSpPr>
            <p:spPr bwMode="gray">
              <a:xfrm>
                <a:off x="46281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0" name="5-Point Star 9"/>
              <p:cNvSpPr/>
              <p:nvPr/>
            </p:nvSpPr>
            <p:spPr bwMode="gray">
              <a:xfrm>
                <a:off x="51615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sp>
          <p:nvSpPr>
            <p:cNvPr id="11" name="TextBox 10"/>
            <p:cNvSpPr txBox="1"/>
            <p:nvPr/>
          </p:nvSpPr>
          <p:spPr bwMode="gray">
            <a:xfrm>
              <a:off x="2974604" y="407234"/>
              <a:ext cx="2697480" cy="688256"/>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5.0 (19)</a:t>
              </a:r>
            </a:p>
          </p:txBody>
        </p:sp>
        <p:grpSp>
          <p:nvGrpSpPr>
            <p:cNvPr id="13" name="Group 12"/>
            <p:cNvGrpSpPr/>
            <p:nvPr/>
          </p:nvGrpSpPr>
          <p:grpSpPr>
            <a:xfrm>
              <a:off x="6502664" y="1095490"/>
              <a:ext cx="2590800" cy="459739"/>
              <a:chOff x="3027944" y="1095490"/>
              <a:chExt cx="2590800" cy="459739"/>
            </a:xfrm>
          </p:grpSpPr>
          <p:sp>
            <p:nvSpPr>
              <p:cNvPr id="14" name="5-Point Star 13"/>
              <p:cNvSpPr/>
              <p:nvPr/>
            </p:nvSpPr>
            <p:spPr bwMode="gray">
              <a:xfrm>
                <a:off x="30279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5" name="5-Point Star 14"/>
              <p:cNvSpPr/>
              <p:nvPr/>
            </p:nvSpPr>
            <p:spPr bwMode="gray">
              <a:xfrm>
                <a:off x="35613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6" name="5-Point Star 15"/>
              <p:cNvSpPr/>
              <p:nvPr/>
            </p:nvSpPr>
            <p:spPr bwMode="gray">
              <a:xfrm>
                <a:off x="40947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7" name="5-Point Star 16"/>
              <p:cNvSpPr/>
              <p:nvPr/>
            </p:nvSpPr>
            <p:spPr bwMode="gray">
              <a:xfrm>
                <a:off x="46281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8" name="5-Point Star 17"/>
              <p:cNvSpPr/>
              <p:nvPr/>
            </p:nvSpPr>
            <p:spPr bwMode="gray">
              <a:xfrm>
                <a:off x="5161544" y="1095490"/>
                <a:ext cx="457200" cy="457200"/>
              </a:xfrm>
              <a:prstGeom prst="star5">
                <a:avLst/>
              </a:prstGeom>
              <a:gradFill flip="none" rotWithShape="1">
                <a:gsLst>
                  <a:gs pos="50000">
                    <a:srgbClr val="F6A900"/>
                  </a:gs>
                  <a:gs pos="51000">
                    <a:schemeClr val="bg1"/>
                  </a:gs>
                </a:gsLst>
                <a:lin ang="0" scaled="0"/>
                <a:tileRect/>
              </a:gra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sp>
          <p:nvSpPr>
            <p:cNvPr id="19" name="TextBox 18"/>
            <p:cNvSpPr txBox="1"/>
            <p:nvPr/>
          </p:nvSpPr>
          <p:spPr bwMode="gray">
            <a:xfrm>
              <a:off x="6449324" y="407234"/>
              <a:ext cx="2697480" cy="688256"/>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4.6 (2,280)</a:t>
              </a:r>
            </a:p>
          </p:txBody>
        </p:sp>
      </p:grpSp>
    </p:spTree>
    <p:extLst>
      <p:ext uri="{BB962C8B-B14F-4D97-AF65-F5344CB8AC3E}">
        <p14:creationId xmlns:p14="http://schemas.microsoft.com/office/powerpoint/2010/main" val="3923197025"/>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bwMode="gray">
          <a:xfrm>
            <a:off x="1135380" y="2469319"/>
            <a:ext cx="9921240" cy="1919363"/>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What is the range of possible outcomes?</a:t>
            </a:r>
            <a:br>
              <a:rPr lang="en-US" sz="4000" dirty="0" smtClean="0">
                <a:latin typeface="Source Sans Pro Light" panose="020B0403030403020204" pitchFamily="34" charset="0"/>
                <a:cs typeface="Leelawadee UI Semilight" panose="020B0402040204020203" pitchFamily="34" charset="-34"/>
              </a:rPr>
            </a:br>
            <a:endParaRPr lang="en-US" sz="4000" dirty="0" smtClean="0">
              <a:latin typeface="Source Sans Pro Light" panose="020B0403030403020204" pitchFamily="34" charset="0"/>
              <a:cs typeface="Leelawadee UI Semilight" panose="020B0402040204020203" pitchFamily="34" charset="-34"/>
            </a:endParaRPr>
          </a:p>
          <a:p>
            <a:pPr algn="ctr"/>
            <a:r>
              <a:rPr lang="en-US" sz="4000" dirty="0" smtClean="0">
                <a:latin typeface="Source Sans Pro Light" panose="020B0403030403020204" pitchFamily="34" charset="0"/>
                <a:cs typeface="Leelawadee UI Semilight" panose="020B0402040204020203" pitchFamily="34" charset="-34"/>
              </a:rPr>
              <a:t>How important is each variable in the model?</a:t>
            </a:r>
          </a:p>
        </p:txBody>
      </p:sp>
    </p:spTree>
    <p:extLst>
      <p:ext uri="{BB962C8B-B14F-4D97-AF65-F5344CB8AC3E}">
        <p14:creationId xmlns:p14="http://schemas.microsoft.com/office/powerpoint/2010/main" val="3168014078"/>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266" name="Picture 2" descr="Photographer Explains Viral Guy Looking Back Meme | Tim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73923" y="814282"/>
            <a:ext cx="7844154" cy="522943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bwMode="gray">
          <a:xfrm>
            <a:off x="2976880" y="4429760"/>
            <a:ext cx="2926080" cy="749812"/>
          </a:xfrm>
          <a:prstGeom prst="rect">
            <a:avLst/>
          </a:prstGeom>
          <a:noFill/>
        </p:spPr>
        <p:txBody>
          <a:bodyPr wrap="square" lIns="36000" tIns="36000" rIns="36000" bIns="36000" rtlCol="0">
            <a:spAutoFit/>
          </a:bodyPr>
          <a:lstStyle/>
          <a:p>
            <a:pPr marL="0" indent="0" algn="ctr">
              <a:buNone/>
            </a:pPr>
            <a:r>
              <a:rPr lang="en-US" sz="4400" dirty="0" err="1" smtClean="0">
                <a:ln>
                  <a:solidFill>
                    <a:schemeClr val="tx1"/>
                  </a:solidFill>
                </a:ln>
                <a:solidFill>
                  <a:schemeClr val="bg1"/>
                </a:solidFill>
                <a:latin typeface="Impact" panose="020B0806030902050204" pitchFamily="34" charset="0"/>
              </a:rPr>
              <a:t>XGBoost</a:t>
            </a:r>
            <a:endParaRPr lang="en-US" sz="4400" dirty="0" smtClean="0">
              <a:ln>
                <a:solidFill>
                  <a:schemeClr val="tx1"/>
                </a:solidFill>
              </a:ln>
              <a:solidFill>
                <a:schemeClr val="bg1"/>
              </a:solidFill>
              <a:latin typeface="Impact" panose="020B0806030902050204" pitchFamily="34" charset="0"/>
            </a:endParaRPr>
          </a:p>
        </p:txBody>
      </p:sp>
      <p:sp>
        <p:nvSpPr>
          <p:cNvPr id="11" name="TextBox 10"/>
          <p:cNvSpPr txBox="1"/>
          <p:nvPr/>
        </p:nvSpPr>
        <p:spPr bwMode="gray">
          <a:xfrm>
            <a:off x="7244080" y="3609842"/>
            <a:ext cx="2926080" cy="749812"/>
          </a:xfrm>
          <a:prstGeom prst="rect">
            <a:avLst/>
          </a:prstGeom>
          <a:noFill/>
        </p:spPr>
        <p:txBody>
          <a:bodyPr wrap="square" lIns="36000" tIns="36000" rIns="36000" bIns="36000" rtlCol="0">
            <a:spAutoFit/>
          </a:bodyPr>
          <a:lstStyle/>
          <a:p>
            <a:pPr marL="0" indent="0" algn="ctr">
              <a:buNone/>
            </a:pPr>
            <a:r>
              <a:rPr lang="en-US" sz="4400" dirty="0">
                <a:ln>
                  <a:solidFill>
                    <a:schemeClr val="tx1"/>
                  </a:solidFill>
                </a:ln>
                <a:solidFill>
                  <a:schemeClr val="bg1"/>
                </a:solidFill>
                <a:latin typeface="Impact" panose="020B0806030902050204" pitchFamily="34" charset="0"/>
              </a:rPr>
              <a:t>l</a:t>
            </a:r>
            <a:r>
              <a:rPr lang="en-US" sz="4400" dirty="0" smtClean="0">
                <a:ln>
                  <a:solidFill>
                    <a:schemeClr val="tx1"/>
                  </a:solidFill>
                </a:ln>
                <a:solidFill>
                  <a:schemeClr val="bg1"/>
                </a:solidFill>
                <a:latin typeface="Impact" panose="020B0806030902050204" pitchFamily="34" charset="0"/>
              </a:rPr>
              <a:t>m()</a:t>
            </a:r>
          </a:p>
        </p:txBody>
      </p:sp>
      <p:sp>
        <p:nvSpPr>
          <p:cNvPr id="12" name="TextBox 11"/>
          <p:cNvSpPr txBox="1"/>
          <p:nvPr/>
        </p:nvSpPr>
        <p:spPr bwMode="gray">
          <a:xfrm>
            <a:off x="5781040" y="4207254"/>
            <a:ext cx="2926080" cy="749812"/>
          </a:xfrm>
          <a:prstGeom prst="rect">
            <a:avLst/>
          </a:prstGeom>
          <a:noFill/>
        </p:spPr>
        <p:txBody>
          <a:bodyPr wrap="square" lIns="36000" tIns="36000" rIns="36000" bIns="36000" rtlCol="0">
            <a:spAutoFit/>
          </a:bodyPr>
          <a:lstStyle/>
          <a:p>
            <a:pPr marL="0" indent="0" algn="ctr">
              <a:buNone/>
            </a:pPr>
            <a:r>
              <a:rPr lang="en-US" sz="4400" dirty="0" smtClean="0">
                <a:ln>
                  <a:solidFill>
                    <a:schemeClr val="tx1"/>
                  </a:solidFill>
                </a:ln>
                <a:solidFill>
                  <a:schemeClr val="bg1"/>
                </a:solidFill>
                <a:latin typeface="Impact" panose="020B0806030902050204" pitchFamily="34" charset="0"/>
              </a:rPr>
              <a:t>me</a:t>
            </a:r>
          </a:p>
        </p:txBody>
      </p:sp>
    </p:spTree>
    <p:extLst>
      <p:ext uri="{BB962C8B-B14F-4D97-AF65-F5344CB8AC3E}">
        <p14:creationId xmlns:p14="http://schemas.microsoft.com/office/powerpoint/2010/main" val="4144462141"/>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val 6"/>
          <p:cNvSpPr/>
          <p:nvPr/>
        </p:nvSpPr>
        <p:spPr bwMode="gray">
          <a:xfrm>
            <a:off x="223520" y="1143000"/>
            <a:ext cx="4572000" cy="4572000"/>
          </a:xfrm>
          <a:prstGeom prst="ellipse">
            <a:avLst/>
          </a:prstGeom>
          <a:solidFill>
            <a:srgbClr val="11CD5D">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nvGrpSpPr>
          <p:cNvPr id="9" name="Group 8"/>
          <p:cNvGrpSpPr/>
          <p:nvPr/>
        </p:nvGrpSpPr>
        <p:grpSpPr>
          <a:xfrm>
            <a:off x="1459832" y="2700255"/>
            <a:ext cx="2099377" cy="2112033"/>
            <a:chOff x="1780672" y="3847770"/>
            <a:chExt cx="1780674" cy="1491027"/>
          </a:xfrm>
        </p:grpSpPr>
        <p:cxnSp>
          <p:nvCxnSpPr>
            <p:cNvPr id="10" name="Straight Connector 9"/>
            <p:cNvCxnSpPr/>
            <p:nvPr/>
          </p:nvCxnSpPr>
          <p:spPr bwMode="gray">
            <a:xfrm flipV="1">
              <a:off x="1780672" y="4202312"/>
              <a:ext cx="1780674" cy="776213"/>
            </a:xfrm>
            <a:prstGeom prst="line">
              <a:avLst/>
            </a:prstGeom>
            <a:ln w="28575" cap="flat">
              <a:solidFill>
                <a:schemeClr val="bg1"/>
              </a:solidFill>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gray">
            <a:xfrm flipV="1">
              <a:off x="1780672" y="4562584"/>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gray">
            <a:xfrm flipV="1">
              <a:off x="1780672" y="3847770"/>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grpSp>
      <p:sp>
        <p:nvSpPr>
          <p:cNvPr id="4" name="TextBox 3"/>
          <p:cNvSpPr txBox="1"/>
          <p:nvPr/>
        </p:nvSpPr>
        <p:spPr bwMode="gray">
          <a:xfrm>
            <a:off x="156811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Prediction Intervals</a:t>
            </a:r>
          </a:p>
        </p:txBody>
      </p:sp>
    </p:spTree>
    <p:extLst>
      <p:ext uri="{BB962C8B-B14F-4D97-AF65-F5344CB8AC3E}">
        <p14:creationId xmlns:p14="http://schemas.microsoft.com/office/powerpoint/2010/main" val="2767214324"/>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val 6"/>
          <p:cNvSpPr/>
          <p:nvPr/>
        </p:nvSpPr>
        <p:spPr bwMode="gray">
          <a:xfrm>
            <a:off x="223520" y="1143000"/>
            <a:ext cx="4572000" cy="4572000"/>
          </a:xfrm>
          <a:prstGeom prst="ellipse">
            <a:avLst/>
          </a:prstGeom>
          <a:solidFill>
            <a:srgbClr val="11CD5D">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Oval 7"/>
          <p:cNvSpPr/>
          <p:nvPr/>
        </p:nvSpPr>
        <p:spPr bwMode="gray">
          <a:xfrm>
            <a:off x="7518400" y="1143000"/>
            <a:ext cx="4572000" cy="4572000"/>
          </a:xfrm>
          <a:prstGeom prst="ellipse">
            <a:avLst/>
          </a:prstGeom>
          <a:solidFill>
            <a:srgbClr val="8843F0">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nvGrpSpPr>
          <p:cNvPr id="9" name="Group 8"/>
          <p:cNvGrpSpPr/>
          <p:nvPr/>
        </p:nvGrpSpPr>
        <p:grpSpPr>
          <a:xfrm>
            <a:off x="1459832" y="2700255"/>
            <a:ext cx="2099377" cy="2112033"/>
            <a:chOff x="1780672" y="3847770"/>
            <a:chExt cx="1780674" cy="1491027"/>
          </a:xfrm>
        </p:grpSpPr>
        <p:cxnSp>
          <p:nvCxnSpPr>
            <p:cNvPr id="10" name="Straight Connector 9"/>
            <p:cNvCxnSpPr/>
            <p:nvPr/>
          </p:nvCxnSpPr>
          <p:spPr bwMode="gray">
            <a:xfrm flipV="1">
              <a:off x="1780672" y="4202312"/>
              <a:ext cx="1780674" cy="776213"/>
            </a:xfrm>
            <a:prstGeom prst="line">
              <a:avLst/>
            </a:prstGeom>
            <a:ln w="28575" cap="flat">
              <a:solidFill>
                <a:schemeClr val="bg1"/>
              </a:solidFill>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gray">
            <a:xfrm flipV="1">
              <a:off x="1780672" y="4562584"/>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gray">
            <a:xfrm flipV="1">
              <a:off x="1780672" y="3847770"/>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grpSp>
      <p:sp>
        <p:nvSpPr>
          <p:cNvPr id="25" name="Freeform 24"/>
          <p:cNvSpPr/>
          <p:nvPr/>
        </p:nvSpPr>
        <p:spPr bwMode="gray">
          <a:xfrm>
            <a:off x="8648031" y="3186448"/>
            <a:ext cx="2316480" cy="1139646"/>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bwMode="gray">
          <a:xfrm>
            <a:off x="156811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Prediction Intervals</a:t>
            </a:r>
          </a:p>
        </p:txBody>
      </p:sp>
      <p:sp>
        <p:nvSpPr>
          <p:cNvPr id="28" name="TextBox 27"/>
          <p:cNvSpPr txBox="1"/>
          <p:nvPr/>
        </p:nvSpPr>
        <p:spPr bwMode="gray">
          <a:xfrm>
            <a:off x="886299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Powerful Models</a:t>
            </a:r>
          </a:p>
        </p:txBody>
      </p:sp>
    </p:spTree>
    <p:extLst>
      <p:ext uri="{BB962C8B-B14F-4D97-AF65-F5344CB8AC3E}">
        <p14:creationId xmlns:p14="http://schemas.microsoft.com/office/powerpoint/2010/main" val="3223380438"/>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val 6"/>
          <p:cNvSpPr/>
          <p:nvPr/>
        </p:nvSpPr>
        <p:spPr bwMode="gray">
          <a:xfrm>
            <a:off x="223520" y="1143000"/>
            <a:ext cx="4572000" cy="4572000"/>
          </a:xfrm>
          <a:prstGeom prst="ellipse">
            <a:avLst/>
          </a:prstGeom>
          <a:solidFill>
            <a:srgbClr val="11CD5D">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Oval 7"/>
          <p:cNvSpPr/>
          <p:nvPr/>
        </p:nvSpPr>
        <p:spPr bwMode="gray">
          <a:xfrm>
            <a:off x="7518400" y="1143000"/>
            <a:ext cx="4572000" cy="4572000"/>
          </a:xfrm>
          <a:prstGeom prst="ellipse">
            <a:avLst/>
          </a:prstGeom>
          <a:solidFill>
            <a:srgbClr val="8843F0">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 name="Oval 1"/>
          <p:cNvSpPr/>
          <p:nvPr/>
        </p:nvSpPr>
        <p:spPr bwMode="gray">
          <a:xfrm>
            <a:off x="3810000" y="1143000"/>
            <a:ext cx="4572000" cy="4572000"/>
          </a:xfrm>
          <a:prstGeom prst="ellipse">
            <a:avLst/>
          </a:prstGeom>
          <a:solidFill>
            <a:srgbClr val="F08843">
              <a:alpha val="7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nvGrpSpPr>
          <p:cNvPr id="9" name="Group 8"/>
          <p:cNvGrpSpPr/>
          <p:nvPr/>
        </p:nvGrpSpPr>
        <p:grpSpPr>
          <a:xfrm>
            <a:off x="1459832" y="2700255"/>
            <a:ext cx="2099377" cy="2112033"/>
            <a:chOff x="1780672" y="3847770"/>
            <a:chExt cx="1780674" cy="1491027"/>
          </a:xfrm>
        </p:grpSpPr>
        <p:cxnSp>
          <p:nvCxnSpPr>
            <p:cNvPr id="10" name="Straight Connector 9"/>
            <p:cNvCxnSpPr/>
            <p:nvPr/>
          </p:nvCxnSpPr>
          <p:spPr bwMode="gray">
            <a:xfrm flipV="1">
              <a:off x="1780672" y="4202312"/>
              <a:ext cx="1780674" cy="776213"/>
            </a:xfrm>
            <a:prstGeom prst="line">
              <a:avLst/>
            </a:prstGeom>
            <a:ln w="28575" cap="flat">
              <a:solidFill>
                <a:schemeClr val="bg1"/>
              </a:solidFill>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gray">
            <a:xfrm flipV="1">
              <a:off x="1780672" y="4562584"/>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gray">
            <a:xfrm flipV="1">
              <a:off x="1780672" y="3847770"/>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4935889" y="2714871"/>
            <a:ext cx="2316480" cy="2082800"/>
            <a:chOff x="8325852" y="3530118"/>
            <a:chExt cx="1780674" cy="1242065"/>
          </a:xfrm>
        </p:grpSpPr>
        <p:sp>
          <p:nvSpPr>
            <p:cNvPr id="21" name="Freeform 20"/>
            <p:cNvSpPr/>
            <p:nvPr/>
          </p:nvSpPr>
          <p:spPr bwMode="gray">
            <a:xfrm>
              <a:off x="8325852" y="3811340"/>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bwMode="gray">
            <a:xfrm>
              <a:off x="8325852" y="4092562"/>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bwMode="gray">
            <a:xfrm>
              <a:off x="8325852" y="3530118"/>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Freeform 24"/>
          <p:cNvSpPr/>
          <p:nvPr/>
        </p:nvSpPr>
        <p:spPr bwMode="gray">
          <a:xfrm>
            <a:off x="8648031" y="3186448"/>
            <a:ext cx="2316480" cy="1139646"/>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bwMode="gray">
          <a:xfrm>
            <a:off x="156811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Prediction Intervals</a:t>
            </a:r>
          </a:p>
        </p:txBody>
      </p:sp>
      <p:sp>
        <p:nvSpPr>
          <p:cNvPr id="28" name="TextBox 27"/>
          <p:cNvSpPr txBox="1"/>
          <p:nvPr/>
        </p:nvSpPr>
        <p:spPr bwMode="gray">
          <a:xfrm>
            <a:off x="886299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Powerful Models</a:t>
            </a:r>
          </a:p>
        </p:txBody>
      </p:sp>
      <p:sp>
        <p:nvSpPr>
          <p:cNvPr id="17" name="TextBox 16"/>
          <p:cNvSpPr txBox="1"/>
          <p:nvPr/>
        </p:nvSpPr>
        <p:spPr bwMode="gray">
          <a:xfrm>
            <a:off x="4740442" y="1657343"/>
            <a:ext cx="2707373" cy="688256"/>
          </a:xfrm>
          <a:prstGeom prst="rect">
            <a:avLst/>
          </a:prstGeom>
          <a:noFill/>
        </p:spPr>
        <p:txBody>
          <a:bodyPr wrap="square" lIns="36000" tIns="36000" rIns="36000" bIns="36000" rtlCol="0">
            <a:spAutoFit/>
          </a:bodyPr>
          <a:lstStyle/>
          <a:p>
            <a:pPr marL="0" indent="0" algn="ctr">
              <a:buNone/>
            </a:pPr>
            <a:r>
              <a:rPr lang="en-US" sz="4000" b="1" dirty="0" smtClean="0">
                <a:solidFill>
                  <a:schemeClr val="bg1"/>
                </a:solidFill>
                <a:latin typeface="Source Sans Pro Light" panose="020B0403030403020204" pitchFamily="34" charset="0"/>
                <a:cs typeface="Leelawadee UI Semilight" panose="020B0402040204020203" pitchFamily="34" charset="-34"/>
              </a:rPr>
              <a:t>{</a:t>
            </a:r>
            <a:r>
              <a:rPr lang="en-US" sz="4000" b="1" dirty="0" err="1" smtClean="0">
                <a:solidFill>
                  <a:schemeClr val="bg1"/>
                </a:solidFill>
                <a:latin typeface="Source Sans Pro Light" panose="020B0403030403020204" pitchFamily="34" charset="0"/>
                <a:cs typeface="Leelawadee UI Semilight" panose="020B0402040204020203" pitchFamily="34" charset="-34"/>
              </a:rPr>
              <a:t>workboots</a:t>
            </a:r>
            <a:r>
              <a:rPr lang="en-US" sz="4000" b="1" dirty="0" smtClean="0">
                <a:solidFill>
                  <a:schemeClr val="bg1"/>
                </a:solidFill>
                <a:latin typeface="Source Sans Pro Light" panose="020B0403030403020204" pitchFamily="34" charset="0"/>
                <a:cs typeface="Leelawadee UI Semilight" panose="020B0402040204020203" pitchFamily="34" charset="-34"/>
              </a:rPr>
              <a:t>}</a:t>
            </a:r>
          </a:p>
        </p:txBody>
      </p:sp>
    </p:spTree>
    <p:extLst>
      <p:ext uri="{BB962C8B-B14F-4D97-AF65-F5344CB8AC3E}">
        <p14:creationId xmlns:p14="http://schemas.microsoft.com/office/powerpoint/2010/main" val="3056147708"/>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val 6"/>
          <p:cNvSpPr/>
          <p:nvPr/>
        </p:nvSpPr>
        <p:spPr bwMode="gray">
          <a:xfrm>
            <a:off x="223520" y="1143000"/>
            <a:ext cx="4572000" cy="4572000"/>
          </a:xfrm>
          <a:prstGeom prst="ellipse">
            <a:avLst/>
          </a:prstGeom>
          <a:solidFill>
            <a:srgbClr val="11CD5D">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Oval 7"/>
          <p:cNvSpPr/>
          <p:nvPr/>
        </p:nvSpPr>
        <p:spPr bwMode="gray">
          <a:xfrm>
            <a:off x="7518400" y="1143000"/>
            <a:ext cx="4572000" cy="4572000"/>
          </a:xfrm>
          <a:prstGeom prst="ellipse">
            <a:avLst/>
          </a:prstGeom>
          <a:solidFill>
            <a:srgbClr val="8843F0">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 name="Oval 1"/>
          <p:cNvSpPr/>
          <p:nvPr/>
        </p:nvSpPr>
        <p:spPr bwMode="gray">
          <a:xfrm>
            <a:off x="3810000" y="1143000"/>
            <a:ext cx="4572000" cy="4572000"/>
          </a:xfrm>
          <a:prstGeom prst="ellipse">
            <a:avLst/>
          </a:prstGeom>
          <a:solidFill>
            <a:srgbClr val="F08843">
              <a:alpha val="7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nvGrpSpPr>
          <p:cNvPr id="9" name="Group 8"/>
          <p:cNvGrpSpPr/>
          <p:nvPr/>
        </p:nvGrpSpPr>
        <p:grpSpPr>
          <a:xfrm>
            <a:off x="1459832" y="2700255"/>
            <a:ext cx="2099377" cy="2112033"/>
            <a:chOff x="1780672" y="3847770"/>
            <a:chExt cx="1780674" cy="1491027"/>
          </a:xfrm>
        </p:grpSpPr>
        <p:cxnSp>
          <p:nvCxnSpPr>
            <p:cNvPr id="10" name="Straight Connector 9"/>
            <p:cNvCxnSpPr/>
            <p:nvPr/>
          </p:nvCxnSpPr>
          <p:spPr bwMode="gray">
            <a:xfrm flipV="1">
              <a:off x="1780672" y="4202312"/>
              <a:ext cx="1780674" cy="776213"/>
            </a:xfrm>
            <a:prstGeom prst="line">
              <a:avLst/>
            </a:prstGeom>
            <a:ln w="28575" cap="flat">
              <a:solidFill>
                <a:schemeClr val="bg1"/>
              </a:solidFill>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gray">
            <a:xfrm flipV="1">
              <a:off x="1780672" y="4562584"/>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gray">
            <a:xfrm flipV="1">
              <a:off x="1780672" y="3847770"/>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4935889" y="2714871"/>
            <a:ext cx="2316480" cy="2082800"/>
            <a:chOff x="8325852" y="3530118"/>
            <a:chExt cx="1780674" cy="1242065"/>
          </a:xfrm>
        </p:grpSpPr>
        <p:sp>
          <p:nvSpPr>
            <p:cNvPr id="21" name="Freeform 20"/>
            <p:cNvSpPr/>
            <p:nvPr/>
          </p:nvSpPr>
          <p:spPr bwMode="gray">
            <a:xfrm>
              <a:off x="8325852" y="3811340"/>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bwMode="gray">
            <a:xfrm>
              <a:off x="8325852" y="4092562"/>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bwMode="gray">
            <a:xfrm>
              <a:off x="8325852" y="3530118"/>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Freeform 24"/>
          <p:cNvSpPr/>
          <p:nvPr/>
        </p:nvSpPr>
        <p:spPr bwMode="gray">
          <a:xfrm>
            <a:off x="8648031" y="3186448"/>
            <a:ext cx="2316480" cy="1139646"/>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bwMode="gray">
          <a:xfrm>
            <a:off x="156811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Prediction Intervals</a:t>
            </a:r>
          </a:p>
        </p:txBody>
      </p:sp>
      <p:sp>
        <p:nvSpPr>
          <p:cNvPr id="28" name="TextBox 27"/>
          <p:cNvSpPr txBox="1"/>
          <p:nvPr/>
        </p:nvSpPr>
        <p:spPr bwMode="gray">
          <a:xfrm>
            <a:off x="886299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Powerful Models</a:t>
            </a:r>
          </a:p>
        </p:txBody>
      </p:sp>
      <p:sp>
        <p:nvSpPr>
          <p:cNvPr id="29" name="TextBox 28"/>
          <p:cNvSpPr txBox="1"/>
          <p:nvPr/>
        </p:nvSpPr>
        <p:spPr bwMode="gray">
          <a:xfrm>
            <a:off x="4740442" y="1657343"/>
            <a:ext cx="2707373" cy="688256"/>
          </a:xfrm>
          <a:prstGeom prst="rect">
            <a:avLst/>
          </a:prstGeom>
          <a:noFill/>
        </p:spPr>
        <p:txBody>
          <a:bodyPr wrap="square" lIns="36000" tIns="36000" rIns="36000" bIns="36000" rtlCol="0">
            <a:spAutoFit/>
          </a:bodyPr>
          <a:lstStyle/>
          <a:p>
            <a:pPr marL="0" indent="0" algn="ctr">
              <a:buNone/>
            </a:pPr>
            <a:r>
              <a:rPr lang="en-US" sz="4000" b="1" dirty="0" smtClean="0">
                <a:solidFill>
                  <a:schemeClr val="bg1"/>
                </a:solidFill>
                <a:latin typeface="Source Sans Pro Light" panose="020B0403030403020204" pitchFamily="34" charset="0"/>
                <a:cs typeface="Leelawadee UI Semilight" panose="020B0402040204020203" pitchFamily="34" charset="-34"/>
              </a:rPr>
              <a:t>{</a:t>
            </a:r>
            <a:r>
              <a:rPr lang="en-US" sz="4000" b="1" dirty="0" err="1" smtClean="0">
                <a:solidFill>
                  <a:schemeClr val="bg1"/>
                </a:solidFill>
                <a:latin typeface="Source Sans Pro Light" panose="020B0403030403020204" pitchFamily="34" charset="0"/>
                <a:cs typeface="Leelawadee UI Semilight" panose="020B0402040204020203" pitchFamily="34" charset="-34"/>
              </a:rPr>
              <a:t>workboots</a:t>
            </a:r>
            <a:r>
              <a:rPr lang="en-US" sz="4000" b="1" dirty="0" smtClean="0">
                <a:solidFill>
                  <a:schemeClr val="bg1"/>
                </a:solidFill>
                <a:latin typeface="Source Sans Pro Light" panose="020B0403030403020204" pitchFamily="34" charset="0"/>
                <a:cs typeface="Leelawadee UI Semilight" panose="020B0402040204020203" pitchFamily="34" charset="-34"/>
              </a:rPr>
              <a:t>}</a:t>
            </a:r>
          </a:p>
        </p:txBody>
      </p:sp>
      <p:cxnSp>
        <p:nvCxnSpPr>
          <p:cNvPr id="17" name="Straight Connector 16"/>
          <p:cNvCxnSpPr/>
          <p:nvPr/>
        </p:nvCxnSpPr>
        <p:spPr bwMode="gray">
          <a:xfrm>
            <a:off x="4770120" y="2345599"/>
            <a:ext cx="2651760" cy="0"/>
          </a:xfrm>
          <a:prstGeom prst="line">
            <a:avLst/>
          </a:prstGeom>
          <a:ln w="28575" cap="flat">
            <a:solidFill>
              <a:schemeClr val="bg1"/>
            </a:solidFill>
            <a:miter lim="800000"/>
            <a:tailEnd type="none" w="med" len="lg"/>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bwMode="gray">
          <a:xfrm>
            <a:off x="4569460" y="2336203"/>
            <a:ext cx="3053080" cy="380480"/>
          </a:xfrm>
          <a:prstGeom prst="rect">
            <a:avLst/>
          </a:prstGeom>
          <a:noFill/>
        </p:spPr>
        <p:txBody>
          <a:bodyPr wrap="square" lIns="36000" tIns="36000" rIns="36000" bIns="36000" rtlCol="0">
            <a:spAutoFit/>
          </a:bodyPr>
          <a:lstStyle/>
          <a:p>
            <a:pPr marL="0" indent="0" algn="ctr">
              <a:buNone/>
            </a:pPr>
            <a:r>
              <a:rPr lang="en-US" sz="2000" b="1" dirty="0" smtClean="0">
                <a:solidFill>
                  <a:schemeClr val="bg1"/>
                </a:solidFill>
                <a:latin typeface="Source Sans Pro Light" panose="020B0403030403020204" pitchFamily="34" charset="0"/>
                <a:cs typeface="Leelawadee UI Semilight" panose="020B0402040204020203" pitchFamily="34" charset="-34"/>
              </a:rPr>
              <a:t>via bootstrap resampling</a:t>
            </a:r>
          </a:p>
        </p:txBody>
      </p:sp>
    </p:spTree>
    <p:extLst>
      <p:ext uri="{BB962C8B-B14F-4D97-AF65-F5344CB8AC3E}">
        <p14:creationId xmlns:p14="http://schemas.microsoft.com/office/powerpoint/2010/main" val="1924313693"/>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https://s3.amazonaws.com/cdn.lehmans.com/images/popup/100003488.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3350875"/>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https://i.ytimg.com/vi/sER0CRkbWJU/maxresdefaul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6294364"/>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bwMode="gray">
          <a:xfrm>
            <a:off x="540894" y="469208"/>
            <a:ext cx="6865746" cy="996033"/>
          </a:xfrm>
          <a:prstGeom prst="rect">
            <a:avLst/>
          </a:prstGeom>
          <a:noFill/>
        </p:spPr>
        <p:txBody>
          <a:bodyPr wrap="square" lIns="36000" tIns="36000" rIns="36000" bIns="36000" rtlCol="0">
            <a:spAutoFit/>
          </a:bodyPr>
          <a:lstStyle/>
          <a:p>
            <a:pPr marL="0" indent="0">
              <a:buNone/>
            </a:pPr>
            <a:r>
              <a:rPr lang="en-US" sz="6000" b="1" dirty="0" err="1" smtClean="0">
                <a:solidFill>
                  <a:srgbClr val="F08843"/>
                </a:solidFill>
                <a:latin typeface="Leelawadee UI Semilight" panose="020B0402040204020203" pitchFamily="34" charset="-34"/>
                <a:cs typeface="Leelawadee UI Semilight" panose="020B0402040204020203" pitchFamily="34" charset="-34"/>
              </a:rPr>
              <a:t>Kreg</a:t>
            </a:r>
            <a:r>
              <a:rPr lang="en-US" sz="6000" b="1" dirty="0" smtClean="0">
                <a:solidFill>
                  <a:srgbClr val="F08843"/>
                </a:solidFill>
                <a:latin typeface="Leelawadee UI Semilight" panose="020B0402040204020203" pitchFamily="34" charset="-34"/>
                <a:cs typeface="Leelawadee UI Semilight" panose="020B0402040204020203" pitchFamily="34" charset="-34"/>
              </a:rPr>
              <a:t> jig slide 1</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7" name="TextBox 6"/>
          <p:cNvSpPr txBox="1"/>
          <p:nvPr/>
        </p:nvSpPr>
        <p:spPr bwMode="gray">
          <a:xfrm>
            <a:off x="540894" y="1869440"/>
            <a:ext cx="6449186" cy="1303809"/>
          </a:xfrm>
          <a:prstGeom prst="rect">
            <a:avLst/>
          </a:prstGeom>
          <a:noFill/>
        </p:spPr>
        <p:txBody>
          <a:bodyPr wrap="square" lIns="36000" tIns="36000" rIns="36000" bIns="36000" rtlCol="0">
            <a:spAutoFit/>
          </a:bodyPr>
          <a:lstStyle/>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Tool itself – specific tool, specific job</a:t>
            </a:r>
          </a:p>
        </p:txBody>
      </p:sp>
    </p:spTree>
    <p:extLst>
      <p:ext uri="{BB962C8B-B14F-4D97-AF65-F5344CB8AC3E}">
        <p14:creationId xmlns:p14="http://schemas.microsoft.com/office/powerpoint/2010/main" val="3004742147"/>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bwMode="gray">
          <a:xfrm>
            <a:off x="540894" y="469208"/>
            <a:ext cx="6865746" cy="996033"/>
          </a:xfrm>
          <a:prstGeom prst="rect">
            <a:avLst/>
          </a:prstGeom>
          <a:noFill/>
        </p:spPr>
        <p:txBody>
          <a:bodyPr wrap="square" lIns="36000" tIns="36000" rIns="36000" bIns="36000" rtlCol="0">
            <a:spAutoFit/>
          </a:bodyPr>
          <a:lstStyle/>
          <a:p>
            <a:pPr marL="0" indent="0">
              <a:buNone/>
            </a:pPr>
            <a:r>
              <a:rPr lang="en-US" sz="6000" b="1" dirty="0" err="1" smtClean="0">
                <a:solidFill>
                  <a:srgbClr val="F08843"/>
                </a:solidFill>
                <a:latin typeface="Leelawadee UI Semilight" panose="020B0402040204020203" pitchFamily="34" charset="-34"/>
                <a:cs typeface="Leelawadee UI Semilight" panose="020B0402040204020203" pitchFamily="34" charset="-34"/>
              </a:rPr>
              <a:t>Kreg</a:t>
            </a:r>
            <a:r>
              <a:rPr lang="en-US" sz="6000" b="1" dirty="0" smtClean="0">
                <a:solidFill>
                  <a:srgbClr val="F08843"/>
                </a:solidFill>
                <a:latin typeface="Leelawadee UI Semilight" panose="020B0402040204020203" pitchFamily="34" charset="-34"/>
                <a:cs typeface="Leelawadee UI Semilight" panose="020B0402040204020203" pitchFamily="34" charset="-34"/>
              </a:rPr>
              <a:t> jig slide 2</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7" name="TextBox 6"/>
          <p:cNvSpPr txBox="1"/>
          <p:nvPr/>
        </p:nvSpPr>
        <p:spPr bwMode="gray">
          <a:xfrm>
            <a:off x="540894" y="1869440"/>
            <a:ext cx="6449186" cy="688256"/>
          </a:xfrm>
          <a:prstGeom prst="rect">
            <a:avLst/>
          </a:prstGeom>
          <a:noFill/>
        </p:spPr>
        <p:txBody>
          <a:bodyPr wrap="square" lIns="36000" tIns="36000" rIns="36000" bIns="36000" rtlCol="0">
            <a:spAutoFit/>
          </a:bodyPr>
          <a:lstStyle/>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Joining edges</a:t>
            </a:r>
          </a:p>
        </p:txBody>
      </p:sp>
    </p:spTree>
    <p:extLst>
      <p:ext uri="{BB962C8B-B14F-4D97-AF65-F5344CB8AC3E}">
        <p14:creationId xmlns:p14="http://schemas.microsoft.com/office/powerpoint/2010/main" val="1918315927"/>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81191" y="685794"/>
            <a:ext cx="8229617" cy="5486411"/>
          </a:xfrm>
          <a:prstGeom prst="rect">
            <a:avLst/>
          </a:prstGeom>
        </p:spPr>
      </p:pic>
    </p:spTree>
    <p:extLst>
      <p:ext uri="{BB962C8B-B14F-4D97-AF65-F5344CB8AC3E}">
        <p14:creationId xmlns:p14="http://schemas.microsoft.com/office/powerpoint/2010/main" val="2933586987"/>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81191" y="685794"/>
            <a:ext cx="8229617" cy="5486411"/>
          </a:xfrm>
          <a:prstGeom prst="rect">
            <a:avLst/>
          </a:prstGeom>
        </p:spPr>
      </p:pic>
    </p:spTree>
    <p:extLst>
      <p:ext uri="{BB962C8B-B14F-4D97-AF65-F5344CB8AC3E}">
        <p14:creationId xmlns:p14="http://schemas.microsoft.com/office/powerpoint/2010/main" val="2888076486"/>
      </p:ext>
    </p:extLst>
  </p:cSld>
  <p:clrMapOvr>
    <a:masterClrMapping/>
  </p:clrMapOv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S_UNIQUEID" val="7929"/>
</p:tagLst>
</file>

<file path=ppt/tags/tag10.xml><?xml version="1.0" encoding="utf-8"?>
<p:tagLst xmlns:a="http://schemas.openxmlformats.org/drawingml/2006/main" xmlns:r="http://schemas.openxmlformats.org/officeDocument/2006/relationships" xmlns:p="http://schemas.openxmlformats.org/presentationml/2006/main">
  <p:tag name="AS_UNIQUEID" val="7929"/>
</p:tagLst>
</file>

<file path=ppt/tags/tag11.xml><?xml version="1.0" encoding="utf-8"?>
<p:tagLst xmlns:a="http://schemas.openxmlformats.org/drawingml/2006/main" xmlns:r="http://schemas.openxmlformats.org/officeDocument/2006/relationships" xmlns:p="http://schemas.openxmlformats.org/presentationml/2006/main">
  <p:tag name="AS_UNIQUEID" val="7930"/>
</p:tagLst>
</file>

<file path=ppt/tags/tag12.xml><?xml version="1.0" encoding="utf-8"?>
<p:tagLst xmlns:a="http://schemas.openxmlformats.org/drawingml/2006/main" xmlns:r="http://schemas.openxmlformats.org/officeDocument/2006/relationships" xmlns:p="http://schemas.openxmlformats.org/presentationml/2006/main">
  <p:tag name="AS_UNIQUEID" val="7934"/>
</p:tagLst>
</file>

<file path=ppt/tags/tag13.xml><?xml version="1.0" encoding="utf-8"?>
<p:tagLst xmlns:a="http://schemas.openxmlformats.org/drawingml/2006/main" xmlns:r="http://schemas.openxmlformats.org/officeDocument/2006/relationships" xmlns:p="http://schemas.openxmlformats.org/presentationml/2006/main">
  <p:tag name="AS_UNIQUEID" val="7935"/>
</p:tagLst>
</file>

<file path=ppt/tags/tag14.xml><?xml version="1.0" encoding="utf-8"?>
<p:tagLst xmlns:a="http://schemas.openxmlformats.org/drawingml/2006/main" xmlns:r="http://schemas.openxmlformats.org/officeDocument/2006/relationships" xmlns:p="http://schemas.openxmlformats.org/presentationml/2006/main">
  <p:tag name="AS_UNIQUEID" val="7936"/>
</p:tagLst>
</file>

<file path=ppt/tags/tag15.xml><?xml version="1.0" encoding="utf-8"?>
<p:tagLst xmlns:a="http://schemas.openxmlformats.org/drawingml/2006/main" xmlns:r="http://schemas.openxmlformats.org/officeDocument/2006/relationships" xmlns:p="http://schemas.openxmlformats.org/presentationml/2006/main">
  <p:tag name="AS_UNIQUEID" val="7917"/>
</p:tagLst>
</file>

<file path=ppt/tags/tag16.xml><?xml version="1.0" encoding="utf-8"?>
<p:tagLst xmlns:a="http://schemas.openxmlformats.org/drawingml/2006/main" xmlns:r="http://schemas.openxmlformats.org/officeDocument/2006/relationships" xmlns:p="http://schemas.openxmlformats.org/presentationml/2006/main">
  <p:tag name="AS_UNIQUEID" val="7918"/>
</p:tagLst>
</file>

<file path=ppt/tags/tag17.xml><?xml version="1.0" encoding="utf-8"?>
<p:tagLst xmlns:a="http://schemas.openxmlformats.org/drawingml/2006/main" xmlns:r="http://schemas.openxmlformats.org/officeDocument/2006/relationships" xmlns:p="http://schemas.openxmlformats.org/presentationml/2006/main">
  <p:tag name="AS_UNIQUEID" val="7922"/>
</p:tagLst>
</file>

<file path=ppt/tags/tag18.xml><?xml version="1.0" encoding="utf-8"?>
<p:tagLst xmlns:a="http://schemas.openxmlformats.org/drawingml/2006/main" xmlns:r="http://schemas.openxmlformats.org/officeDocument/2006/relationships" xmlns:p="http://schemas.openxmlformats.org/presentationml/2006/main">
  <p:tag name="AS_UNIQUEID" val="7923"/>
</p:tagLst>
</file>

<file path=ppt/tags/tag19.xml><?xml version="1.0" encoding="utf-8"?>
<p:tagLst xmlns:a="http://schemas.openxmlformats.org/drawingml/2006/main" xmlns:r="http://schemas.openxmlformats.org/officeDocument/2006/relationships" xmlns:p="http://schemas.openxmlformats.org/presentationml/2006/main">
  <p:tag name="AS_UNIQUEID" val="7930"/>
</p:tagLst>
</file>

<file path=ppt/tags/tag2.xml><?xml version="1.0" encoding="utf-8"?>
<p:tagLst xmlns:a="http://schemas.openxmlformats.org/drawingml/2006/main" xmlns:r="http://schemas.openxmlformats.org/officeDocument/2006/relationships" xmlns:p="http://schemas.openxmlformats.org/presentationml/2006/main">
  <p:tag name="AS_UNIQUEID" val="7930"/>
</p:tagLst>
</file>

<file path=ppt/tags/tag20.xml><?xml version="1.0" encoding="utf-8"?>
<p:tagLst xmlns:a="http://schemas.openxmlformats.org/drawingml/2006/main" xmlns:r="http://schemas.openxmlformats.org/officeDocument/2006/relationships" xmlns:p="http://schemas.openxmlformats.org/presentationml/2006/main">
  <p:tag name="AS_UNIQUEID" val="7934"/>
</p:tagLst>
</file>

<file path=ppt/tags/tag21.xml><?xml version="1.0" encoding="utf-8"?>
<p:tagLst xmlns:a="http://schemas.openxmlformats.org/drawingml/2006/main" xmlns:r="http://schemas.openxmlformats.org/officeDocument/2006/relationships" xmlns:p="http://schemas.openxmlformats.org/presentationml/2006/main">
  <p:tag name="AS_UNIQUEID" val="7935"/>
</p:tagLst>
</file>

<file path=ppt/tags/tag22.xml><?xml version="1.0" encoding="utf-8"?>
<p:tagLst xmlns:a="http://schemas.openxmlformats.org/drawingml/2006/main" xmlns:r="http://schemas.openxmlformats.org/officeDocument/2006/relationships" xmlns:p="http://schemas.openxmlformats.org/presentationml/2006/main">
  <p:tag name="AS_UNIQUEID" val="7936"/>
</p:tagLst>
</file>

<file path=ppt/tags/tag23.xml><?xml version="1.0" encoding="utf-8"?>
<p:tagLst xmlns:a="http://schemas.openxmlformats.org/drawingml/2006/main" xmlns:r="http://schemas.openxmlformats.org/officeDocument/2006/relationships" xmlns:p="http://schemas.openxmlformats.org/presentationml/2006/main">
  <p:tag name="AS_UNIQUEID" val="7917"/>
</p:tagLst>
</file>

<file path=ppt/tags/tag24.xml><?xml version="1.0" encoding="utf-8"?>
<p:tagLst xmlns:a="http://schemas.openxmlformats.org/drawingml/2006/main" xmlns:r="http://schemas.openxmlformats.org/officeDocument/2006/relationships" xmlns:p="http://schemas.openxmlformats.org/presentationml/2006/main">
  <p:tag name="AS_UNIQUEID" val="7918"/>
</p:tagLst>
</file>

<file path=ppt/tags/tag25.xml><?xml version="1.0" encoding="utf-8"?>
<p:tagLst xmlns:a="http://schemas.openxmlformats.org/drawingml/2006/main" xmlns:r="http://schemas.openxmlformats.org/officeDocument/2006/relationships" xmlns:p="http://schemas.openxmlformats.org/presentationml/2006/main">
  <p:tag name="AS_UNIQUEID" val="7922"/>
</p:tagLst>
</file>

<file path=ppt/tags/tag26.xml><?xml version="1.0" encoding="utf-8"?>
<p:tagLst xmlns:a="http://schemas.openxmlformats.org/drawingml/2006/main" xmlns:r="http://schemas.openxmlformats.org/officeDocument/2006/relationships" xmlns:p="http://schemas.openxmlformats.org/presentationml/2006/main">
  <p:tag name="AS_UNIQUEID" val="7923"/>
</p:tagLst>
</file>

<file path=ppt/tags/tag3.xml><?xml version="1.0" encoding="utf-8"?>
<p:tagLst xmlns:a="http://schemas.openxmlformats.org/drawingml/2006/main" xmlns:r="http://schemas.openxmlformats.org/officeDocument/2006/relationships" xmlns:p="http://schemas.openxmlformats.org/presentationml/2006/main">
  <p:tag name="AS_UNIQUEID" val="7934"/>
</p:tagLst>
</file>

<file path=ppt/tags/tag4.xml><?xml version="1.0" encoding="utf-8"?>
<p:tagLst xmlns:a="http://schemas.openxmlformats.org/drawingml/2006/main" xmlns:r="http://schemas.openxmlformats.org/officeDocument/2006/relationships" xmlns:p="http://schemas.openxmlformats.org/presentationml/2006/main">
  <p:tag name="AS_UNIQUEID" val="7935"/>
</p:tagLst>
</file>

<file path=ppt/tags/tag5.xml><?xml version="1.0" encoding="utf-8"?>
<p:tagLst xmlns:a="http://schemas.openxmlformats.org/drawingml/2006/main" xmlns:r="http://schemas.openxmlformats.org/officeDocument/2006/relationships" xmlns:p="http://schemas.openxmlformats.org/presentationml/2006/main">
  <p:tag name="AS_UNIQUEID" val="7936"/>
</p:tagLst>
</file>

<file path=ppt/tags/tag6.xml><?xml version="1.0" encoding="utf-8"?>
<p:tagLst xmlns:a="http://schemas.openxmlformats.org/drawingml/2006/main" xmlns:r="http://schemas.openxmlformats.org/officeDocument/2006/relationships" xmlns:p="http://schemas.openxmlformats.org/presentationml/2006/main">
  <p:tag name="AS_UNIQUEID" val="7917"/>
</p:tagLst>
</file>

<file path=ppt/tags/tag7.xml><?xml version="1.0" encoding="utf-8"?>
<p:tagLst xmlns:a="http://schemas.openxmlformats.org/drawingml/2006/main" xmlns:r="http://schemas.openxmlformats.org/officeDocument/2006/relationships" xmlns:p="http://schemas.openxmlformats.org/presentationml/2006/main">
  <p:tag name="AS_UNIQUEID" val="7918"/>
</p:tagLst>
</file>

<file path=ppt/tags/tag8.xml><?xml version="1.0" encoding="utf-8"?>
<p:tagLst xmlns:a="http://schemas.openxmlformats.org/drawingml/2006/main" xmlns:r="http://schemas.openxmlformats.org/officeDocument/2006/relationships" xmlns:p="http://schemas.openxmlformats.org/presentationml/2006/main">
  <p:tag name="AS_UNIQUEID" val="7922"/>
</p:tagLst>
</file>

<file path=ppt/tags/tag9.xml><?xml version="1.0" encoding="utf-8"?>
<p:tagLst xmlns:a="http://schemas.openxmlformats.org/drawingml/2006/main" xmlns:r="http://schemas.openxmlformats.org/officeDocument/2006/relationships" xmlns:p="http://schemas.openxmlformats.org/presentationml/2006/main">
  <p:tag name="AS_UNIQUEID" val="7923"/>
</p:tagLst>
</file>

<file path=ppt/theme/theme1.xml><?xml version="1.0" encoding="utf-8"?>
<a:theme xmlns:a="http://schemas.openxmlformats.org/drawingml/2006/main" name="2_MH - Blue">
  <a:themeElements>
    <a:clrScheme name="Custom 61">
      <a:dk1>
        <a:srgbClr val="000000"/>
      </a:dk1>
      <a:lt1>
        <a:srgbClr val="FFFFFF"/>
      </a:lt1>
      <a:dk2>
        <a:srgbClr val="6C7379"/>
      </a:dk2>
      <a:lt2>
        <a:srgbClr val="F9FAF9"/>
      </a:lt2>
      <a:accent1>
        <a:srgbClr val="F6A900"/>
      </a:accent1>
      <a:accent2>
        <a:srgbClr val="B13737"/>
      </a:accent2>
      <a:accent3>
        <a:srgbClr val="18637E"/>
      </a:accent3>
      <a:accent4>
        <a:srgbClr val="3579AC"/>
      </a:accent4>
      <a:accent5>
        <a:srgbClr val="23A0A4"/>
      </a:accent5>
      <a:accent6>
        <a:srgbClr val="4C7389"/>
      </a:accent6>
      <a:hlink>
        <a:srgbClr val="23A0A4"/>
      </a:hlink>
      <a:folHlink>
        <a:srgbClr val="4C7389"/>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solidFill>
          <a:schemeClr val="bg1"/>
        </a:solidFill>
        <a:ln w="9525">
          <a:solidFill>
            <a:schemeClr val="tx1"/>
          </a:solidFill>
        </a:ln>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indent="0" algn="ctr">
          <a:buNone/>
          <a:defRPr sz="16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9525" cap="flat">
          <a:solidFill>
            <a:schemeClr val="tx1"/>
          </a:solidFill>
          <a:miter lim="800000"/>
          <a:tailEnd type="none" w="med" len="lg"/>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36000" tIns="36000" rIns="36000" bIns="36000" rtlCol="0">
        <a:spAutoFit/>
      </a:bodyPr>
      <a:lstStyle>
        <a:defPPr marL="0" indent="0">
          <a:buNone/>
          <a:defRPr sz="1600" dirty="0" smtClean="0"/>
        </a:defPPr>
      </a:lstStyle>
    </a:txDef>
  </a:objectDefaults>
  <a:extraClrSchemeLst/>
  <a:extLst>
    <a:ext uri="{05A4C25C-085E-4340-85A3-A5531E510DB2}">
      <thm15:themeFamily xmlns:thm15="http://schemas.microsoft.com/office/thememl/2012/main" name="Memorial Hermann_16.9.potx" id="{74B112D7-1596-44FD-B79F-01571BD373FB}" vid="{C99773FE-E9A0-4103-B0E0-2BCC23E1432A}"/>
    </a:ext>
  </a:extLst>
</a:theme>
</file>

<file path=ppt/theme/theme2.xml><?xml version="1.0" encoding="utf-8"?>
<a:theme xmlns:a="http://schemas.openxmlformats.org/drawingml/2006/main" name="MH - Blue">
  <a:themeElements>
    <a:clrScheme name="Custom 61">
      <a:dk1>
        <a:srgbClr val="000000"/>
      </a:dk1>
      <a:lt1>
        <a:srgbClr val="FFFFFF"/>
      </a:lt1>
      <a:dk2>
        <a:srgbClr val="6C7379"/>
      </a:dk2>
      <a:lt2>
        <a:srgbClr val="F9FAF9"/>
      </a:lt2>
      <a:accent1>
        <a:srgbClr val="F6A900"/>
      </a:accent1>
      <a:accent2>
        <a:srgbClr val="B13737"/>
      </a:accent2>
      <a:accent3>
        <a:srgbClr val="18637E"/>
      </a:accent3>
      <a:accent4>
        <a:srgbClr val="3579AC"/>
      </a:accent4>
      <a:accent5>
        <a:srgbClr val="23A0A4"/>
      </a:accent5>
      <a:accent6>
        <a:srgbClr val="4C7389"/>
      </a:accent6>
      <a:hlink>
        <a:srgbClr val="23A0A4"/>
      </a:hlink>
      <a:folHlink>
        <a:srgbClr val="4C7389"/>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solidFill>
          <a:schemeClr val="bg1"/>
        </a:solidFill>
        <a:ln w="9525">
          <a:solidFill>
            <a:schemeClr val="tx1"/>
          </a:solidFill>
        </a:ln>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indent="0" algn="ctr">
          <a:buNone/>
          <a:defRPr sz="16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9525" cap="flat">
          <a:solidFill>
            <a:schemeClr val="tx1"/>
          </a:solidFill>
          <a:miter lim="800000"/>
          <a:tailEnd type="none" w="med" len="lg"/>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36000" tIns="36000" rIns="36000" bIns="36000" rtlCol="0">
        <a:spAutoFit/>
      </a:bodyPr>
      <a:lstStyle>
        <a:defPPr marL="0" indent="0">
          <a:buNone/>
          <a:defRPr sz="1600" dirty="0" smtClean="0"/>
        </a:defPPr>
      </a:lstStyle>
    </a:txDef>
  </a:objectDefaults>
  <a:extraClrSchemeLst/>
  <a:extLst>
    <a:ext uri="{05A4C25C-085E-4340-85A3-A5531E510DB2}">
      <thm15:themeFamily xmlns:thm15="http://schemas.microsoft.com/office/thememl/2012/main" name="Memorial Hermann_16.9.potx" id="{74B112D7-1596-44FD-B79F-01571BD373FB}" vid="{C99773FE-E9A0-4103-B0E0-2BCC23E1432A}"/>
    </a:ext>
  </a:extLst>
</a:theme>
</file>

<file path=ppt/theme/theme3.xml><?xml version="1.0" encoding="utf-8"?>
<a:theme xmlns:a="http://schemas.openxmlformats.org/drawingml/2006/main" name="3_MH - Blue">
  <a:themeElements>
    <a:clrScheme name="Custom 61">
      <a:dk1>
        <a:srgbClr val="000000"/>
      </a:dk1>
      <a:lt1>
        <a:srgbClr val="FFFFFF"/>
      </a:lt1>
      <a:dk2>
        <a:srgbClr val="6C7379"/>
      </a:dk2>
      <a:lt2>
        <a:srgbClr val="F9FAF9"/>
      </a:lt2>
      <a:accent1>
        <a:srgbClr val="F6A900"/>
      </a:accent1>
      <a:accent2>
        <a:srgbClr val="B13737"/>
      </a:accent2>
      <a:accent3>
        <a:srgbClr val="18637E"/>
      </a:accent3>
      <a:accent4>
        <a:srgbClr val="3579AC"/>
      </a:accent4>
      <a:accent5>
        <a:srgbClr val="23A0A4"/>
      </a:accent5>
      <a:accent6>
        <a:srgbClr val="4C7389"/>
      </a:accent6>
      <a:hlink>
        <a:srgbClr val="23A0A4"/>
      </a:hlink>
      <a:folHlink>
        <a:srgbClr val="4C7389"/>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solidFill>
          <a:schemeClr val="bg1"/>
        </a:solidFill>
        <a:ln w="9525">
          <a:solidFill>
            <a:schemeClr val="tx1"/>
          </a:solidFill>
        </a:ln>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indent="0" algn="ctr">
          <a:buNone/>
          <a:defRPr sz="16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9525" cap="flat">
          <a:solidFill>
            <a:schemeClr val="tx1"/>
          </a:solidFill>
          <a:miter lim="800000"/>
          <a:tailEnd type="none" w="med" len="lg"/>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36000" tIns="36000" rIns="36000" bIns="36000" rtlCol="0">
        <a:spAutoFit/>
      </a:bodyPr>
      <a:lstStyle>
        <a:defPPr marL="0" indent="0">
          <a:buNone/>
          <a:defRPr sz="1600" dirty="0" smtClean="0"/>
        </a:defPPr>
      </a:lstStyle>
    </a:txDef>
  </a:objectDefaults>
  <a:extraClrSchemeLst/>
  <a:extLst>
    <a:ext uri="{05A4C25C-085E-4340-85A3-A5531E510DB2}">
      <thm15:themeFamily xmlns:thm15="http://schemas.microsoft.com/office/thememl/2012/main" name="Memorial Hermann_16.9.potx" id="{74B112D7-1596-44FD-B79F-01571BD373FB}" vid="{C99773FE-E9A0-4103-B0E0-2BCC23E1432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7993</TotalTime>
  <Words>660</Words>
  <Application>Microsoft Office PowerPoint</Application>
  <PresentationFormat>Widescreen</PresentationFormat>
  <Paragraphs>184</Paragraphs>
  <Slides>36</Slides>
  <Notes>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36</vt:i4>
      </vt:variant>
    </vt:vector>
  </HeadingPairs>
  <TitlesOfParts>
    <vt:vector size="48" baseType="lpstr">
      <vt:lpstr>Arial</vt:lpstr>
      <vt:lpstr>Calibri</vt:lpstr>
      <vt:lpstr>Franklin Gothic Book</vt:lpstr>
      <vt:lpstr>Franklin Gothic Medium</vt:lpstr>
      <vt:lpstr>Impact</vt:lpstr>
      <vt:lpstr>Leelawadee UI Semilight</vt:lpstr>
      <vt:lpstr>Lucida Console</vt:lpstr>
      <vt:lpstr>Source Sans Pro Light</vt:lpstr>
      <vt:lpstr>Times New Roman</vt:lpstr>
      <vt:lpstr>2_MH - Blue</vt:lpstr>
      <vt:lpstr>MH - Blue</vt:lpstr>
      <vt:lpstr>3_MH - Blue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MHHS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Preston, Shayla</dc:creator>
  <cp:lastModifiedBy>Rieke, Mark</cp:lastModifiedBy>
  <cp:revision>135</cp:revision>
  <dcterms:created xsi:type="dcterms:W3CDTF">2022-01-25T19:35:11Z</dcterms:created>
  <dcterms:modified xsi:type="dcterms:W3CDTF">2022-06-27T20:18:14Z</dcterms:modified>
</cp:coreProperties>
</file>